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media/image10.jpg" ContentType="image/jpg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8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93" r:id="rId4"/>
  </p:sldMasterIdLst>
  <p:notesMasterIdLst>
    <p:notesMasterId r:id="rId49"/>
  </p:notesMasterIdLst>
  <p:sldIdLst>
    <p:sldId id="257" r:id="rId5"/>
    <p:sldId id="468" r:id="rId6"/>
    <p:sldId id="284" r:id="rId7"/>
    <p:sldId id="289" r:id="rId8"/>
    <p:sldId id="290" r:id="rId9"/>
    <p:sldId id="372" r:id="rId10"/>
    <p:sldId id="374" r:id="rId11"/>
    <p:sldId id="375" r:id="rId12"/>
    <p:sldId id="376" r:id="rId13"/>
    <p:sldId id="378" r:id="rId14"/>
    <p:sldId id="369" r:id="rId15"/>
    <p:sldId id="379" r:id="rId16"/>
    <p:sldId id="471" r:id="rId17"/>
    <p:sldId id="256" r:id="rId18"/>
    <p:sldId id="258" r:id="rId19"/>
    <p:sldId id="293" r:id="rId20"/>
    <p:sldId id="292" r:id="rId21"/>
    <p:sldId id="294" r:id="rId22"/>
    <p:sldId id="295" r:id="rId23"/>
    <p:sldId id="298" r:id="rId24"/>
    <p:sldId id="300" r:id="rId25"/>
    <p:sldId id="301" r:id="rId26"/>
    <p:sldId id="303" r:id="rId27"/>
    <p:sldId id="302" r:id="rId28"/>
    <p:sldId id="304" r:id="rId29"/>
    <p:sldId id="291" r:id="rId30"/>
    <p:sldId id="472" r:id="rId31"/>
    <p:sldId id="473" r:id="rId32"/>
    <p:sldId id="474" r:id="rId33"/>
    <p:sldId id="475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476" r:id="rId47"/>
    <p:sldId id="271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29/06/2021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66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A2D202-F271-E64F-8493-AE60A991E3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6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 will talk about impact assessment of projects – some of them with a strong research  component, </a:t>
            </a:r>
            <a:r>
              <a:rPr lang="en-GB"/>
              <a:t>others more </a:t>
            </a:r>
            <a:r>
              <a:rPr lang="en-GB" dirty="0"/>
              <a:t>practice-oriented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0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TD</a:t>
            </a:r>
          </a:p>
          <a:p>
            <a:pPr marL="171450" indent="-171450">
              <a:buFontTx/>
              <a:buChar char="-"/>
            </a:pPr>
            <a:r>
              <a:rPr lang="en-GB" dirty="0"/>
              <a:t>Combine perspectives of experts from science and practice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Contribute to a common good</a:t>
            </a:r>
          </a:p>
          <a:p>
            <a:pPr marL="171450" indent="-171450">
              <a:buFontTx/>
              <a:buChar char="-"/>
            </a:pPr>
            <a:r>
              <a:rPr lang="en-GB" dirty="0"/>
              <a:t>By co-production of knowledge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2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purposes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unintended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(positive)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Duncan R, Robson-Williams M,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2020.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potential: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transdisciplinary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Outcome Spaces Framework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Zealand’s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Science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Kōtuitui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New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Zealand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Journal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Online: DOI: 10.1080/1177083X.2020.1713825.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4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Backward mapping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4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e-CH" dirty="0"/>
            </a:b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Nelius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Boshoff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Professor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Chairperson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 on Evaluation, Science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(CREST) at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Stellenbosch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University, South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uptake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bibliometric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Science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Studies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Stellenbosch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University,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South African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also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Master’s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(cum laude) in Research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co-ordinator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postgraduate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Science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Studies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CREST.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Nelius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peer-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national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 Evaluation (“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Conceptualizing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sub-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Saharan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individual: 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South African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maritime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piracy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”).</a:t>
            </a:r>
          </a:p>
          <a:p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Dooghe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Scientist Integrator at TNO,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2020. TNO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expertise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competitiveness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TNO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decision-making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Studies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Dooghe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Lucas School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Science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Urbanism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Rotterdam Academy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Socrates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exchange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Regional-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City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Brandenburg University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Cottbus. 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Urban Development at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Antwerp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urban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2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46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OSF+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potentially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Challenge. All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OSF+. Features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frameworks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OSF+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transdisciplinary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directed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transdisciplinary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explicit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trade‐offs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implicit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theories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doi.org</a:t>
            </a:r>
            <a:r>
              <a:rPr lang="en-GB" dirty="0"/>
              <a:t>/10.1016/j.envsci.2021.02.009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throughout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heterogenous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career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responsive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explicit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tangible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83C3E-C972-D14F-BBA1-88A056F54D7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1" y="761815"/>
            <a:ext cx="11653331" cy="2350286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64863" y="1139160"/>
            <a:ext cx="10714838" cy="1795868"/>
          </a:xfrm>
        </p:spPr>
        <p:txBody>
          <a:bodyPr/>
          <a:lstStyle>
            <a:lvl1pPr marL="0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521368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1042737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564104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2085473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8169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64861" y="1833978"/>
            <a:ext cx="10873947" cy="4065259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521368" indent="0">
              <a:buNone/>
              <a:defRPr/>
            </a:lvl2pPr>
            <a:lvl3pPr marL="1042737" indent="0">
              <a:buNone/>
              <a:defRPr/>
            </a:lvl3pPr>
            <a:lvl4pPr marL="1564104" indent="0">
              <a:buNone/>
              <a:defRPr/>
            </a:lvl4pPr>
            <a:lvl5pPr marL="2085473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1832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4861" y="2391977"/>
            <a:ext cx="10873947" cy="3515698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964863" y="1833979"/>
            <a:ext cx="10873947" cy="488498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346157" marR="0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60684" marR="0" lvl="0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260684" marR="0" lvl="1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Zweite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41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64861" y="1833976"/>
            <a:ext cx="10873947" cy="40739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75F0B-D22C-7540-812C-B6A8505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964861" y="1843393"/>
            <a:ext cx="10873947" cy="40278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12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4862" y="1833976"/>
            <a:ext cx="5007138" cy="447023"/>
          </a:xfrm>
        </p:spPr>
        <p:txBody>
          <a:bodyPr anchor="t" anchorCtr="0"/>
          <a:lstStyle>
            <a:lvl1pPr marL="0" indent="0">
              <a:buNone/>
              <a:defRPr sz="2281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64862" y="2396590"/>
            <a:ext cx="5007138" cy="34926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935" y="1833976"/>
            <a:ext cx="5665874" cy="447023"/>
          </a:xfrm>
        </p:spPr>
        <p:txBody>
          <a:bodyPr anchor="t" anchorCtr="0"/>
          <a:lstStyle>
            <a:lvl1pPr marL="0" indent="0">
              <a:buNone/>
              <a:defRPr sz="2281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935" y="2396590"/>
            <a:ext cx="5665874" cy="34926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40832" cy="1324939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8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64863" y="1835128"/>
            <a:ext cx="5007136" cy="4100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81987" y="1835128"/>
            <a:ext cx="5656822" cy="4100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64861" y="365798"/>
            <a:ext cx="10873947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C82DB91-87A2-0743-A796-C88DC36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3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Untertitel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4861" y="1855381"/>
            <a:ext cx="3414483" cy="536024"/>
          </a:xfrm>
        </p:spPr>
        <p:txBody>
          <a:bodyPr anchor="t" anchorCtr="0"/>
          <a:lstStyle>
            <a:lvl1pPr marL="0" indent="0">
              <a:buNone/>
              <a:defRPr sz="2053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64861" y="2410989"/>
            <a:ext cx="3414483" cy="3515121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8225753" y="1855181"/>
            <a:ext cx="3579940" cy="536024"/>
          </a:xfrm>
        </p:spPr>
        <p:txBody>
          <a:bodyPr anchor="t" anchorCtr="0"/>
          <a:lstStyle>
            <a:lvl1pPr marL="0" indent="0">
              <a:buNone/>
              <a:defRPr sz="2053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225753" y="2420208"/>
            <a:ext cx="3579940" cy="3505905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40832" cy="1324939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2"/>
          </p:nvPr>
        </p:nvSpPr>
        <p:spPr>
          <a:xfrm>
            <a:off x="4611057" y="1855181"/>
            <a:ext cx="3382986" cy="536024"/>
          </a:xfrm>
        </p:spPr>
        <p:txBody>
          <a:bodyPr anchor="t" anchorCtr="0"/>
          <a:lstStyle>
            <a:lvl1pPr marL="0" indent="0">
              <a:buNone/>
              <a:defRPr sz="2053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611057" y="2410991"/>
            <a:ext cx="3382986" cy="3505905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4310086-43D6-3647-A58E-649886A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5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64861" y="1852210"/>
            <a:ext cx="3426069" cy="4027815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353194" y="1852213"/>
            <a:ext cx="3452499" cy="4027816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40832" cy="1324939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645813" y="1852213"/>
            <a:ext cx="3452499" cy="4027816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3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964861" y="365798"/>
            <a:ext cx="10852418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64861" y="1834177"/>
            <a:ext cx="10852418" cy="467761"/>
          </a:xfrm>
        </p:spPr>
        <p:txBody>
          <a:bodyPr/>
          <a:lstStyle>
            <a:lvl1pPr marL="0" indent="0" algn="l">
              <a:buNone/>
              <a:defRPr sz="2281" b="1"/>
            </a:lvl1pPr>
            <a:lvl2pPr marL="521368" indent="0" algn="ctr">
              <a:buNone/>
              <a:defRPr sz="2281"/>
            </a:lvl2pPr>
            <a:lvl3pPr marL="1042737" indent="0" algn="ctr">
              <a:buNone/>
              <a:defRPr sz="2053"/>
            </a:lvl3pPr>
            <a:lvl4pPr marL="1564104" indent="0" algn="ctr">
              <a:buNone/>
              <a:defRPr sz="1824"/>
            </a:lvl4pPr>
            <a:lvl5pPr marL="2085473" indent="0" algn="ctr">
              <a:buNone/>
              <a:defRPr sz="1824"/>
            </a:lvl5pPr>
            <a:lvl6pPr marL="2606841" indent="0" algn="ctr">
              <a:buNone/>
              <a:defRPr sz="1824"/>
            </a:lvl6pPr>
            <a:lvl7pPr marL="3128209" indent="0" algn="ctr">
              <a:buNone/>
              <a:defRPr sz="1824"/>
            </a:lvl7pPr>
            <a:lvl8pPr marL="3649578" indent="0" algn="ctr">
              <a:buNone/>
              <a:defRPr sz="1824"/>
            </a:lvl8pPr>
            <a:lvl9pPr marL="4170945" indent="0" algn="ctr">
              <a:buNone/>
              <a:defRPr sz="1824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964861" y="2396411"/>
            <a:ext cx="10852418" cy="3721351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70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/Tabell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26180" y="1852614"/>
            <a:ext cx="6591101" cy="4080525"/>
          </a:xfrm>
        </p:spPr>
        <p:txBody>
          <a:bodyPr>
            <a:normAutofit/>
          </a:bodyPr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  <a:lvl6pPr>
              <a:defRPr sz="2281"/>
            </a:lvl6pPr>
            <a:lvl7pPr>
              <a:defRPr sz="2281"/>
            </a:lvl7pPr>
            <a:lvl8pPr>
              <a:defRPr sz="2281"/>
            </a:lvl8pPr>
            <a:lvl9pPr>
              <a:defRPr sz="228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64863" y="1834180"/>
            <a:ext cx="3806944" cy="4080525"/>
          </a:xfrm>
        </p:spPr>
        <p:txBody>
          <a:bodyPr>
            <a:normAutofit/>
          </a:bodyPr>
          <a:lstStyle>
            <a:lvl1pPr marL="0" indent="0">
              <a:buNone/>
              <a:defRPr sz="2281"/>
            </a:lvl1pPr>
            <a:lvl2pPr marL="521368" indent="0">
              <a:buNone/>
              <a:defRPr sz="1597"/>
            </a:lvl2pPr>
            <a:lvl3pPr marL="1042737" indent="0">
              <a:buNone/>
              <a:defRPr sz="1368"/>
            </a:lvl3pPr>
            <a:lvl4pPr marL="1564104" indent="0">
              <a:buNone/>
              <a:defRPr sz="1140"/>
            </a:lvl4pPr>
            <a:lvl5pPr marL="2085473" indent="0">
              <a:buNone/>
              <a:defRPr sz="1140"/>
            </a:lvl5pPr>
            <a:lvl6pPr marL="2606841" indent="0">
              <a:buNone/>
              <a:defRPr sz="1140"/>
            </a:lvl6pPr>
            <a:lvl7pPr marL="3128209" indent="0">
              <a:buNone/>
              <a:defRPr sz="1140"/>
            </a:lvl7pPr>
            <a:lvl8pPr marL="3649578" indent="0">
              <a:buNone/>
              <a:defRPr sz="1140"/>
            </a:lvl8pPr>
            <a:lvl9pPr marL="4170945" indent="0">
              <a:buNone/>
              <a:defRPr sz="114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1" y="365798"/>
            <a:ext cx="10852418" cy="132493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F84BB2E-D818-1146-A6EC-3B1E96C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56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43992" y="1843998"/>
            <a:ext cx="6673287" cy="3997572"/>
          </a:xfrm>
        </p:spPr>
        <p:txBody>
          <a:bodyPr/>
          <a:lstStyle>
            <a:lvl1pPr marL="0" indent="0">
              <a:buNone/>
              <a:defRPr sz="3649"/>
            </a:lvl1pPr>
            <a:lvl2pPr marL="521368" indent="0">
              <a:buNone/>
              <a:defRPr sz="3193"/>
            </a:lvl2pPr>
            <a:lvl3pPr marL="1042737" indent="0">
              <a:buNone/>
              <a:defRPr sz="2737"/>
            </a:lvl3pPr>
            <a:lvl4pPr marL="1564104" indent="0">
              <a:buNone/>
              <a:defRPr sz="2281"/>
            </a:lvl4pPr>
            <a:lvl5pPr marL="2085473" indent="0">
              <a:buNone/>
              <a:defRPr sz="2281"/>
            </a:lvl5pPr>
            <a:lvl6pPr marL="2606841" indent="0">
              <a:buNone/>
              <a:defRPr sz="2281"/>
            </a:lvl6pPr>
            <a:lvl7pPr marL="3128209" indent="0">
              <a:buNone/>
              <a:defRPr sz="2281"/>
            </a:lvl7pPr>
            <a:lvl8pPr marL="3649578" indent="0">
              <a:buNone/>
              <a:defRPr sz="2281"/>
            </a:lvl8pPr>
            <a:lvl9pPr marL="4170945" indent="0">
              <a:buNone/>
              <a:defRPr sz="2281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64862" y="1843998"/>
            <a:ext cx="3901077" cy="3997572"/>
          </a:xfrm>
        </p:spPr>
        <p:txBody>
          <a:bodyPr/>
          <a:lstStyle>
            <a:lvl1pPr marL="0" indent="0">
              <a:buNone/>
              <a:defRPr sz="2281"/>
            </a:lvl1pPr>
            <a:lvl2pPr marL="521368" indent="0">
              <a:buNone/>
              <a:defRPr sz="1597"/>
            </a:lvl2pPr>
            <a:lvl3pPr marL="1042737" indent="0">
              <a:buNone/>
              <a:defRPr sz="1368"/>
            </a:lvl3pPr>
            <a:lvl4pPr marL="1564104" indent="0">
              <a:buNone/>
              <a:defRPr sz="1140"/>
            </a:lvl4pPr>
            <a:lvl5pPr marL="2085473" indent="0">
              <a:buNone/>
              <a:defRPr sz="1140"/>
            </a:lvl5pPr>
            <a:lvl6pPr marL="2606841" indent="0">
              <a:buNone/>
              <a:defRPr sz="1140"/>
            </a:lvl6pPr>
            <a:lvl7pPr marL="3128209" indent="0">
              <a:buNone/>
              <a:defRPr sz="1140"/>
            </a:lvl7pPr>
            <a:lvl8pPr marL="3649578" indent="0">
              <a:buNone/>
              <a:defRPr sz="1140"/>
            </a:lvl8pPr>
            <a:lvl9pPr marL="4170945" indent="0">
              <a:buNone/>
              <a:defRPr sz="114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1" y="365798"/>
            <a:ext cx="10852418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08D41F-5D8A-104C-91BB-0993F36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91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45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758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964861" y="1843393"/>
            <a:ext cx="10873947" cy="40278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5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1" y="761815"/>
            <a:ext cx="11653331" cy="2350286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64863" y="1139160"/>
            <a:ext cx="10714838" cy="1795868"/>
          </a:xfrm>
        </p:spPr>
        <p:txBody>
          <a:bodyPr/>
          <a:lstStyle>
            <a:lvl1pPr marL="0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521368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1042737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564104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2085473" indent="0">
              <a:buNone/>
              <a:defRPr sz="6842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230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4862" y="1833976"/>
            <a:ext cx="5007138" cy="447023"/>
          </a:xfrm>
        </p:spPr>
        <p:txBody>
          <a:bodyPr anchor="t" anchorCtr="0"/>
          <a:lstStyle>
            <a:lvl1pPr marL="0" indent="0">
              <a:buNone/>
              <a:defRPr sz="2281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64862" y="2396590"/>
            <a:ext cx="5007138" cy="34926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935" y="1833976"/>
            <a:ext cx="5665874" cy="447023"/>
          </a:xfrm>
        </p:spPr>
        <p:txBody>
          <a:bodyPr anchor="t" anchorCtr="0"/>
          <a:lstStyle>
            <a:lvl1pPr marL="0" indent="0">
              <a:buNone/>
              <a:defRPr sz="2281" b="1"/>
            </a:lvl1pPr>
            <a:lvl2pPr marL="521368" indent="0">
              <a:buNone/>
              <a:defRPr sz="2281" b="1"/>
            </a:lvl2pPr>
            <a:lvl3pPr marL="1042737" indent="0">
              <a:buNone/>
              <a:defRPr sz="2053" b="1"/>
            </a:lvl3pPr>
            <a:lvl4pPr marL="1564104" indent="0">
              <a:buNone/>
              <a:defRPr sz="1824" b="1"/>
            </a:lvl4pPr>
            <a:lvl5pPr marL="2085473" indent="0">
              <a:buNone/>
              <a:defRPr sz="1824" b="1"/>
            </a:lvl5pPr>
            <a:lvl6pPr marL="2606841" indent="0">
              <a:buNone/>
              <a:defRPr sz="1824" b="1"/>
            </a:lvl6pPr>
            <a:lvl7pPr marL="3128209" indent="0">
              <a:buNone/>
              <a:defRPr sz="1824" b="1"/>
            </a:lvl7pPr>
            <a:lvl8pPr marL="3649578" indent="0">
              <a:buNone/>
              <a:defRPr sz="1824" b="1"/>
            </a:lvl8pPr>
            <a:lvl9pPr marL="4170945" indent="0">
              <a:buNone/>
              <a:defRPr sz="182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935" y="2396590"/>
            <a:ext cx="5665874" cy="34926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40832" cy="1324939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15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64861" y="1833978"/>
            <a:ext cx="10873947" cy="4065259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521368" indent="0">
              <a:buNone/>
              <a:defRPr/>
            </a:lvl2pPr>
            <a:lvl3pPr marL="1042737" indent="0">
              <a:buNone/>
              <a:defRPr/>
            </a:lvl3pPr>
            <a:lvl4pPr marL="1564104" indent="0">
              <a:buNone/>
              <a:defRPr/>
            </a:lvl4pPr>
            <a:lvl5pPr marL="2085473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282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4861" y="2391977"/>
            <a:ext cx="10873947" cy="3515698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824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73947" cy="132493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964863" y="1833979"/>
            <a:ext cx="10873947" cy="488498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346157" marR="0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60684" marR="0" lvl="0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260684" marR="0" lvl="1" indent="-260684" algn="l" defTabSz="1042737" rtl="0" eaLnBrk="1" fontAlgn="auto" latinLnBrk="0" hangingPunct="1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Zweite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2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64861" y="1852210"/>
            <a:ext cx="3426069" cy="4027815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353194" y="1852213"/>
            <a:ext cx="3452499" cy="4027816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4863" y="365798"/>
            <a:ext cx="10840832" cy="1324939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645813" y="1852213"/>
            <a:ext cx="3452499" cy="4027816"/>
          </a:xfrm>
        </p:spPr>
        <p:txBody>
          <a:bodyPr/>
          <a:lstStyle>
            <a:lvl1pPr>
              <a:defRPr sz="2053"/>
            </a:lvl1pPr>
            <a:lvl2pPr>
              <a:defRPr sz="2053"/>
            </a:lvl2pPr>
            <a:lvl3pPr>
              <a:defRPr sz="2053"/>
            </a:lvl3pPr>
            <a:lvl4pPr>
              <a:defRPr sz="2053"/>
            </a:lvl4pPr>
            <a:lvl5pPr>
              <a:defRPr sz="205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93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964861" y="365798"/>
            <a:ext cx="10852418" cy="13249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64861" y="1834177"/>
            <a:ext cx="10852418" cy="467761"/>
          </a:xfrm>
        </p:spPr>
        <p:txBody>
          <a:bodyPr/>
          <a:lstStyle>
            <a:lvl1pPr marL="0" indent="0" algn="l">
              <a:buNone/>
              <a:defRPr sz="2281" b="1"/>
            </a:lvl1pPr>
            <a:lvl2pPr marL="521368" indent="0" algn="ctr">
              <a:buNone/>
              <a:defRPr sz="2281"/>
            </a:lvl2pPr>
            <a:lvl3pPr marL="1042737" indent="0" algn="ctr">
              <a:buNone/>
              <a:defRPr sz="2053"/>
            </a:lvl3pPr>
            <a:lvl4pPr marL="1564104" indent="0" algn="ctr">
              <a:buNone/>
              <a:defRPr sz="1824"/>
            </a:lvl4pPr>
            <a:lvl5pPr marL="2085473" indent="0" algn="ctr">
              <a:buNone/>
              <a:defRPr sz="1824"/>
            </a:lvl5pPr>
            <a:lvl6pPr marL="2606841" indent="0" algn="ctr">
              <a:buNone/>
              <a:defRPr sz="1824"/>
            </a:lvl6pPr>
            <a:lvl7pPr marL="3128209" indent="0" algn="ctr">
              <a:buNone/>
              <a:defRPr sz="1824"/>
            </a:lvl7pPr>
            <a:lvl8pPr marL="3649578" indent="0" algn="ctr">
              <a:buNone/>
              <a:defRPr sz="1824"/>
            </a:lvl8pPr>
            <a:lvl9pPr marL="4170945" indent="0" algn="ctr">
              <a:buNone/>
              <a:defRPr sz="1824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964861" y="2396411"/>
            <a:ext cx="10852418" cy="3721351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7" y="6408647"/>
            <a:ext cx="7800152" cy="330973"/>
          </a:xfrm>
          <a:prstGeom prst="rect">
            <a:avLst/>
          </a:prstGeom>
        </p:spPr>
        <p:txBody>
          <a:bodyPr/>
          <a:lstStyle>
            <a:lvl1pPr>
              <a:defRPr sz="1824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Place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63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783545" cy="21352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422589"/>
            <a:ext cx="10783545" cy="12162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330745"/>
            <a:ext cx="11432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6472" y="520154"/>
            <a:ext cx="2765715" cy="11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07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501587"/>
            <a:ext cx="11582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 anchor="b" anchorCtr="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 anchor="b" anchorCtr="0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23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86841"/>
            <a:ext cx="10972800" cy="1362075"/>
          </a:xfrm>
        </p:spPr>
        <p:txBody>
          <a:bodyPr anchor="t"/>
          <a:lstStyle>
            <a:lvl1pPr algn="l">
              <a:defRPr sz="4000" b="0" i="0" cap="none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654"/>
            <a:ext cx="10972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40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86841"/>
            <a:ext cx="10972800" cy="1362075"/>
          </a:xfrm>
        </p:spPr>
        <p:txBody>
          <a:bodyPr anchor="t"/>
          <a:lstStyle>
            <a:lvl1pPr algn="l">
              <a:defRPr sz="4000" b="0" i="0" cap="none">
                <a:solidFill>
                  <a:srgbClr val="68B13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654"/>
            <a:ext cx="10972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4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501587"/>
            <a:ext cx="11582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 anchor="b" anchorCtr="0"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 anchor="b" anchorCtr="0"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501587"/>
            <a:ext cx="11582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6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501587"/>
            <a:ext cx="11582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1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86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0">
                <a:solidFill>
                  <a:srgbClr val="68B1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08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7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22"/>
            <a:ext cx="12192000" cy="6856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4540" y="372871"/>
            <a:ext cx="10662919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603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0A3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668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9881" y="901446"/>
            <a:ext cx="0" cy="5958205"/>
          </a:xfrm>
          <a:custGeom>
            <a:avLst/>
            <a:gdLst/>
            <a:ahLst/>
            <a:cxnLst/>
            <a:rect l="l" t="t" r="r" b="b"/>
            <a:pathLst>
              <a:path h="5958205">
                <a:moveTo>
                  <a:pt x="0" y="0"/>
                </a:moveTo>
                <a:lnTo>
                  <a:pt x="0" y="595788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5441" y="667883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90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6"/>
                </a:lnTo>
                <a:lnTo>
                  <a:pt x="5771" y="169166"/>
                </a:lnTo>
                <a:lnTo>
                  <a:pt x="19362" y="173615"/>
                </a:lnTo>
                <a:lnTo>
                  <a:pt x="38727" y="138025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3"/>
                </a:lnTo>
                <a:lnTo>
                  <a:pt x="50146" y="60332"/>
                </a:lnTo>
                <a:lnTo>
                  <a:pt x="15394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79881" y="761"/>
            <a:ext cx="0" cy="595630"/>
          </a:xfrm>
          <a:custGeom>
            <a:avLst/>
            <a:gdLst/>
            <a:ahLst/>
            <a:cxnLst/>
            <a:rect l="l" t="t" r="r" b="b"/>
            <a:pathLst>
              <a:path h="595630">
                <a:moveTo>
                  <a:pt x="0" y="0"/>
                </a:moveTo>
                <a:lnTo>
                  <a:pt x="0" y="59537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0A3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176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0A3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954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2192" y="301751"/>
            <a:ext cx="11268224" cy="586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584948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1980" y="601980"/>
            <a:ext cx="2822447" cy="504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02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64860" y="365798"/>
            <a:ext cx="10806076" cy="13249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4860" y="1835128"/>
            <a:ext cx="10806076" cy="4350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3A4831-1743-C645-A31F-7E0ADAD744B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90983" y="6129721"/>
            <a:ext cx="2746512" cy="6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dt="0"/>
  <p:txStyles>
    <p:titleStyle>
      <a:lvl1pPr algn="l" defTabSz="1042737" rtl="0" eaLnBrk="1" latinLnBrk="0" hangingPunct="1">
        <a:lnSpc>
          <a:spcPct val="90000"/>
        </a:lnSpc>
        <a:spcBef>
          <a:spcPct val="0"/>
        </a:spcBef>
        <a:buNone/>
        <a:defRPr sz="5018" b="1" i="0" kern="1200">
          <a:solidFill>
            <a:srgbClr val="DD565D"/>
          </a:solidFill>
          <a:latin typeface="Avenir Next Condensed" charset="0"/>
          <a:ea typeface="Avenir Next Condensed" charset="0"/>
          <a:cs typeface="Avenir Next Condensed" charset="0"/>
        </a:defRPr>
      </a:lvl1pPr>
    </p:titleStyle>
    <p:bodyStyle>
      <a:lvl1pPr marL="206375" indent="-206375" algn="l" defTabSz="1042737" rtl="0" eaLnBrk="1" latinLnBrk="0" hangingPunct="1">
        <a:lnSpc>
          <a:spcPts val="2851"/>
        </a:lnSpc>
        <a:spcBef>
          <a:spcPts val="1140"/>
        </a:spcBef>
        <a:buFont typeface="Arial"/>
        <a:buChar char="•"/>
        <a:tabLst/>
        <a:defRPr sz="2281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1pPr>
      <a:lvl2pPr marL="506886" indent="-253443" algn="l" defTabSz="1042737" rtl="0" eaLnBrk="1" latinLnBrk="0" hangingPunct="1">
        <a:lnSpc>
          <a:spcPts val="2851"/>
        </a:lnSpc>
        <a:spcBef>
          <a:spcPts val="571"/>
        </a:spcBef>
        <a:buFont typeface="Symbol" charset="2"/>
        <a:buChar char="-"/>
        <a:tabLst/>
        <a:defRPr sz="2281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2pPr>
      <a:lvl3pPr marL="762140" indent="-255253" algn="l" defTabSz="1042737" rtl="0" eaLnBrk="1" latinLnBrk="0" hangingPunct="1">
        <a:lnSpc>
          <a:spcPts val="2851"/>
        </a:lnSpc>
        <a:spcBef>
          <a:spcPts val="571"/>
        </a:spcBef>
        <a:buFont typeface="CharisSIL" charset="0"/>
        <a:buChar char="‣"/>
        <a:tabLst/>
        <a:defRPr sz="2281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3pPr>
      <a:lvl4pPr marL="1015582" indent="-253443" algn="l" defTabSz="1042737" rtl="0" eaLnBrk="1" latinLnBrk="0" hangingPunct="1">
        <a:lnSpc>
          <a:spcPts val="2851"/>
        </a:lnSpc>
        <a:spcBef>
          <a:spcPts val="571"/>
        </a:spcBef>
        <a:buFont typeface="LucidaGrande" charset="0"/>
        <a:buChar char="▹"/>
        <a:tabLst/>
        <a:defRPr sz="2281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4pPr>
      <a:lvl5pPr marL="1323334" indent="-307752" algn="l" defTabSz="1042737" rtl="0" eaLnBrk="1" latinLnBrk="0" hangingPunct="1">
        <a:lnSpc>
          <a:spcPts val="2851"/>
        </a:lnSpc>
        <a:spcBef>
          <a:spcPts val="571"/>
        </a:spcBef>
        <a:buFont typeface="Menlo-Regular" charset="0"/>
        <a:buChar char="➝"/>
        <a:tabLst/>
        <a:defRPr sz="2281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5pPr>
      <a:lvl6pPr marL="2867525" indent="-260684" algn="l" defTabSz="1042737" rtl="0" eaLnBrk="1" latinLnBrk="0" hangingPunct="1">
        <a:lnSpc>
          <a:spcPct val="90000"/>
        </a:lnSpc>
        <a:spcBef>
          <a:spcPts val="571"/>
        </a:spcBef>
        <a:buFont typeface="Arial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894" indent="-260684" algn="l" defTabSz="1042737" rtl="0" eaLnBrk="1" latinLnBrk="0" hangingPunct="1">
        <a:lnSpc>
          <a:spcPct val="90000"/>
        </a:lnSpc>
        <a:spcBef>
          <a:spcPts val="571"/>
        </a:spcBef>
        <a:buFont typeface="Arial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262" indent="-260684" algn="l" defTabSz="1042737" rtl="0" eaLnBrk="1" latinLnBrk="0" hangingPunct="1">
        <a:lnSpc>
          <a:spcPct val="90000"/>
        </a:lnSpc>
        <a:spcBef>
          <a:spcPts val="571"/>
        </a:spcBef>
        <a:buFont typeface="Arial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629" indent="-260684" algn="l" defTabSz="1042737" rtl="0" eaLnBrk="1" latinLnBrk="0" hangingPunct="1">
        <a:lnSpc>
          <a:spcPct val="90000"/>
        </a:lnSpc>
        <a:spcBef>
          <a:spcPts val="571"/>
        </a:spcBef>
        <a:buFont typeface="Arial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68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737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104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473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841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209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578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945" algn="l" defTabSz="1042737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4">
          <p15:clr>
            <a:srgbClr val="F26B43"/>
          </p15:clr>
        </p15:guide>
        <p15:guide id="2" pos="670">
          <p15:clr>
            <a:srgbClr val="F26B43"/>
          </p15:clr>
        </p15:guide>
        <p15:guide id="3" pos="755">
          <p15:clr>
            <a:srgbClr val="F26B43"/>
          </p15:clr>
        </p15:guide>
        <p15:guide id="4" orient="horz" pos="1428">
          <p15:clr>
            <a:srgbClr val="F26B43"/>
          </p15:clr>
        </p15:guide>
        <p15:guide id="5" orient="horz" pos="1814">
          <p15:clr>
            <a:srgbClr val="F26B43"/>
          </p15:clr>
        </p15:guide>
        <p15:guide id="6" pos="4147">
          <p15:clr>
            <a:srgbClr val="F26B43"/>
          </p15:clr>
        </p15:guide>
        <p15:guide id="7" pos="4290">
          <p15:clr>
            <a:srgbClr val="F26B43"/>
          </p15:clr>
        </p15:guide>
        <p15:guide id="8" pos="8110">
          <p15:clr>
            <a:srgbClr val="F26B43"/>
          </p15:clr>
        </p15:guide>
        <p15:guide id="9" orient="horz" pos="5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14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81568" y="6129309"/>
            <a:ext cx="1500832" cy="61690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5323" y="6381089"/>
            <a:ext cx="5805464" cy="365125"/>
          </a:xfrm>
          <a:prstGeom prst="rect">
            <a:avLst/>
          </a:prstGeom>
        </p:spPr>
        <p:txBody>
          <a:bodyPr anchor="b" anchorCtr="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81089"/>
            <a:ext cx="1443872" cy="365125"/>
          </a:xfrm>
          <a:prstGeom prst="rect">
            <a:avLst/>
          </a:prstGeom>
        </p:spPr>
        <p:txBody>
          <a:bodyPr anchor="b" anchorCtr="0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5B8F9106-B55C-A043-960B-74965AC4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7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-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9881" y="901446"/>
            <a:ext cx="0" cy="5958205"/>
          </a:xfrm>
          <a:custGeom>
            <a:avLst/>
            <a:gdLst/>
            <a:ahLst/>
            <a:cxnLst/>
            <a:rect l="l" t="t" r="r" b="b"/>
            <a:pathLst>
              <a:path h="5958205">
                <a:moveTo>
                  <a:pt x="0" y="0"/>
                </a:moveTo>
                <a:lnTo>
                  <a:pt x="0" y="595788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5441" y="667883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90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6"/>
                </a:lnTo>
                <a:lnTo>
                  <a:pt x="5771" y="169166"/>
                </a:lnTo>
                <a:lnTo>
                  <a:pt x="19362" y="173615"/>
                </a:lnTo>
                <a:lnTo>
                  <a:pt x="38727" y="138025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3"/>
                </a:lnTo>
                <a:lnTo>
                  <a:pt x="50146" y="60332"/>
                </a:lnTo>
                <a:lnTo>
                  <a:pt x="15394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79881" y="761"/>
            <a:ext cx="0" cy="595630"/>
          </a:xfrm>
          <a:custGeom>
            <a:avLst/>
            <a:gdLst/>
            <a:ahLst/>
            <a:cxnLst/>
            <a:rect l="l" t="t" r="r" b="b"/>
            <a:pathLst>
              <a:path h="595630">
                <a:moveTo>
                  <a:pt x="0" y="0"/>
                </a:moveTo>
                <a:lnTo>
                  <a:pt x="0" y="59537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8520" y="1063244"/>
            <a:ext cx="7934959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70A3C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2618359"/>
            <a:ext cx="10662919" cy="2540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75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LiAW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bit.ly/3eMqwu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slide" Target="slide3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slide" Target="slide3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2KqRFE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bit.ly/2tFp6J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Science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Conference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Methods &amp; Tools for Impact Mapping 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24</a:t>
            </a: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th 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June,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1" y="91"/>
            <a:ext cx="12192000" cy="6857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de-DE" sz="127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752218" y="754540"/>
            <a:ext cx="11439782" cy="2350223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fr-F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923701" y="754540"/>
            <a:ext cx="11268298" cy="2350223"/>
          </a:xfrm>
          <a:prstGeom prst="rect">
            <a:avLst/>
          </a:prstGeom>
        </p:spPr>
        <p:txBody>
          <a:bodyPr vert="horz" lIns="82951" tIns="41475" rIns="82951" bIns="4147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defTabSz="829544">
              <a:lnSpc>
                <a:spcPts val="5200"/>
              </a:lnSpc>
              <a:tabLst>
                <a:tab pos="240523" algn="l"/>
              </a:tabLst>
            </a:pPr>
            <a:r>
              <a:rPr lang="fr-FR" sz="5443" spc="-91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Backup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FC80CC-CC59-0F48-B900-C8DDC203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13" y="5753869"/>
            <a:ext cx="4770568" cy="11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A14D74-2C7A-1448-B35A-0393952E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452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AA4457-1006-FB44-B143-C5A892B7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Shared experiences: OSF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5CA7ED-3894-7C41-B2CD-8C54C4871F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/>
              <a:t>Comparison of intended and actual mid-term Outcomes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pPr algn="r">
              <a:lnSpc>
                <a:spcPct val="100000"/>
              </a:lnSpc>
            </a:pPr>
            <a:br>
              <a:rPr lang="en-GB" sz="1270" dirty="0"/>
            </a:br>
            <a:r>
              <a:rPr lang="en-GB" sz="1270" dirty="0"/>
              <a:t>Source: Duncan et al. 2020: </a:t>
            </a:r>
            <a:r>
              <a:rPr lang="en-GB" sz="1270" dirty="0">
                <a:hlinkClick r:id="rId3"/>
              </a:rPr>
              <a:t>https://bit.ly/3aLiAWH</a:t>
            </a:r>
            <a:endParaRPr lang="en-GB" sz="127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AA7F29-B7B2-084F-B786-6A502AB3E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877" y="2163359"/>
            <a:ext cx="8562970" cy="37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86B2A1-5538-E14E-A907-5F645598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452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75A11F-9BA7-8D42-9DD8-8A768DFB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Shared experience: Theory of change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0B9742-9FD4-484D-AB84-8CD3110FB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B35DC2-8C1D-4C41-93ED-29083007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62" y="1269401"/>
            <a:ext cx="9699164" cy="488447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51B1B4D-F971-BB46-9DF1-120D3D069282}"/>
              </a:ext>
            </a:extLst>
          </p:cNvPr>
          <p:cNvSpPr txBox="1"/>
          <p:nvPr/>
        </p:nvSpPr>
        <p:spPr>
          <a:xfrm>
            <a:off x="10675003" y="5902750"/>
            <a:ext cx="1778885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de-DE" sz="1271" dirty="0">
                <a:solidFill>
                  <a:srgbClr val="5A616A"/>
                </a:solidFill>
                <a:latin typeface="Avenir Next Condensed" panose="020B0506020202020204" pitchFamily="34" charset="0"/>
              </a:rPr>
              <a:t>Source: </a:t>
            </a:r>
            <a:r>
              <a:rPr lang="de-DE" sz="1271" dirty="0" err="1">
                <a:solidFill>
                  <a:srgbClr val="5A616A"/>
                </a:solidFill>
                <a:latin typeface="Avenir Next Condensed" panose="020B0506020202020204" pitchFamily="34" charset="0"/>
                <a:hlinkClick r:id="rId4"/>
              </a:rPr>
              <a:t>bit.ly</a:t>
            </a:r>
            <a:r>
              <a:rPr lang="de-DE" sz="1271" dirty="0">
                <a:solidFill>
                  <a:srgbClr val="5A616A"/>
                </a:solidFill>
                <a:latin typeface="Avenir Next Condensed" panose="020B0506020202020204" pitchFamily="34" charset="0"/>
                <a:hlinkClick r:id="rId4"/>
              </a:rPr>
              <a:t>/3eMqwuT</a:t>
            </a:r>
            <a:endParaRPr lang="de-DE" sz="1271" dirty="0">
              <a:solidFill>
                <a:srgbClr val="5A616A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5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Nelius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Boshoff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Chairperson at Centre for Research on Evaluation of Science and Technology, South Africa 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51404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Reflections on impact-oriented monitoring from a productive interaction perspective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981200" y="4422589"/>
            <a:ext cx="8286751" cy="1216211"/>
          </a:xfrm>
        </p:spPr>
        <p:txBody>
          <a:bodyPr>
            <a:noAutofit/>
          </a:bodyPr>
          <a:lstStyle/>
          <a:p>
            <a:r>
              <a:rPr lang="en-ZA" sz="2800" dirty="0"/>
              <a:t>Prof Nelius Boshoff</a:t>
            </a:r>
          </a:p>
          <a:p>
            <a:r>
              <a:rPr lang="en-ZA" dirty="0"/>
              <a:t>CREST, Stellenbosch University, South Africa</a:t>
            </a:r>
          </a:p>
          <a:p>
            <a:br>
              <a:rPr lang="en-ZA" dirty="0"/>
            </a:br>
            <a:r>
              <a:rPr lang="en-ZA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Impact of Science 2021</a:t>
            </a:r>
          </a:p>
          <a:p>
            <a:r>
              <a:rPr lang="en-ZA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Online conference hosted from Cape Town, South Africa</a:t>
            </a:r>
          </a:p>
          <a:p>
            <a:r>
              <a:rPr lang="en-ZA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24 June 2021</a:t>
            </a:r>
          </a:p>
          <a:p>
            <a:endParaRPr lang="en-ZA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30961" y="48513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8637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Contents of presentation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>
                <a:solidFill>
                  <a:schemeClr val="tx1"/>
                </a:solidFill>
              </a:rPr>
              <a:t>Three ‘models’ of research impact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Linear model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Co-production model</a:t>
            </a:r>
          </a:p>
          <a:p>
            <a:pPr lvl="1"/>
            <a:r>
              <a:rPr lang="en-ZA" dirty="0">
                <a:solidFill>
                  <a:schemeClr val="tx1"/>
                </a:solidFill>
              </a:rPr>
              <a:t>Interaction model</a:t>
            </a:r>
          </a:p>
          <a:p>
            <a:r>
              <a:rPr lang="en-ZA" dirty="0">
                <a:solidFill>
                  <a:schemeClr val="tx1"/>
                </a:solidFill>
              </a:rPr>
              <a:t>Implications of interaction model for impact-oriented monitoring of research projects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7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13544"/>
            <a:ext cx="8229600" cy="944562"/>
          </a:xfrm>
        </p:spPr>
        <p:txBody>
          <a:bodyPr>
            <a:normAutofit/>
          </a:bodyPr>
          <a:lstStyle/>
          <a:p>
            <a:pPr algn="ctr"/>
            <a:r>
              <a:rPr lang="en-ZA" b="1" dirty="0"/>
              <a:t>Linear model of research impact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920BB5-E342-4004-8524-1DA71A7361D2}"/>
              </a:ext>
            </a:extLst>
          </p:cNvPr>
          <p:cNvSpPr/>
          <p:nvPr/>
        </p:nvSpPr>
        <p:spPr>
          <a:xfrm>
            <a:off x="1981200" y="2590800"/>
            <a:ext cx="2724150" cy="167640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FB8E70-42C1-404B-A345-62E97BDE8624}"/>
              </a:ext>
            </a:extLst>
          </p:cNvPr>
          <p:cNvSpPr/>
          <p:nvPr/>
        </p:nvSpPr>
        <p:spPr>
          <a:xfrm>
            <a:off x="4227909" y="2620745"/>
            <a:ext cx="2076450" cy="1132637"/>
          </a:xfrm>
          <a:prstGeom prst="ellipse">
            <a:avLst/>
          </a:prstGeom>
          <a:solidFill>
            <a:srgbClr val="C2E6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425576-7ECD-4ABE-A04B-E36C3F251778}"/>
              </a:ext>
            </a:extLst>
          </p:cNvPr>
          <p:cNvSpPr/>
          <p:nvPr/>
        </p:nvSpPr>
        <p:spPr>
          <a:xfrm>
            <a:off x="8343901" y="2247902"/>
            <a:ext cx="1724025" cy="2219325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82EC3B8-3014-4122-8805-2952AA83D8CC}"/>
              </a:ext>
            </a:extLst>
          </p:cNvPr>
          <p:cNvSpPr/>
          <p:nvPr/>
        </p:nvSpPr>
        <p:spPr>
          <a:xfrm>
            <a:off x="6424614" y="3015315"/>
            <a:ext cx="1724025" cy="33337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DBE06-8AFC-43AE-B65F-1DBCB8157411}"/>
              </a:ext>
            </a:extLst>
          </p:cNvPr>
          <p:cNvSpPr txBox="1"/>
          <p:nvPr/>
        </p:nvSpPr>
        <p:spPr>
          <a:xfrm>
            <a:off x="2359819" y="3136612"/>
            <a:ext cx="19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Gill Sans MT"/>
              </a:rPr>
              <a:t>Research</a:t>
            </a:r>
            <a:endParaRPr lang="en-ZA" sz="28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9B937-58F4-4597-BA6F-FC30145630A0}"/>
              </a:ext>
            </a:extLst>
          </p:cNvPr>
          <p:cNvSpPr txBox="1"/>
          <p:nvPr/>
        </p:nvSpPr>
        <p:spPr>
          <a:xfrm>
            <a:off x="4314826" y="2766505"/>
            <a:ext cx="196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  <a:latin typeface="Gill Sans MT"/>
              </a:rPr>
              <a:t>Outputs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prstClr val="black"/>
                </a:solidFill>
                <a:latin typeface="Gill Sans MT"/>
              </a:rPr>
              <a:t>Outcomes</a:t>
            </a:r>
            <a:endParaRPr lang="en-ZA" sz="24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84ECD9-CD4B-47A1-94C4-9DF7AFB7032E}"/>
              </a:ext>
            </a:extLst>
          </p:cNvPr>
          <p:cNvSpPr txBox="1"/>
          <p:nvPr/>
        </p:nvSpPr>
        <p:spPr>
          <a:xfrm>
            <a:off x="8520112" y="3182003"/>
            <a:ext cx="137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Gill Sans MT"/>
              </a:rPr>
              <a:t>Impact</a:t>
            </a:r>
            <a:endParaRPr lang="en-ZA" sz="2800" b="1" dirty="0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AC6F1C-DB0D-479C-80E5-22416D986EEC}"/>
              </a:ext>
            </a:extLst>
          </p:cNvPr>
          <p:cNvCxnSpPr>
            <a:cxnSpLocks/>
          </p:cNvCxnSpPr>
          <p:nvPr/>
        </p:nvCxnSpPr>
        <p:spPr>
          <a:xfrm flipV="1">
            <a:off x="2359818" y="4074701"/>
            <a:ext cx="5126834" cy="18260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12329B-FD9E-47D4-BA31-E16E731FF335}"/>
              </a:ext>
            </a:extLst>
          </p:cNvPr>
          <p:cNvCxnSpPr>
            <a:cxnSpLocks/>
          </p:cNvCxnSpPr>
          <p:nvPr/>
        </p:nvCxnSpPr>
        <p:spPr>
          <a:xfrm flipH="1" flipV="1">
            <a:off x="1981201" y="4593518"/>
            <a:ext cx="378619" cy="12981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C7E3E9-5C60-4A34-81C2-DB9E52319A9E}"/>
              </a:ext>
            </a:extLst>
          </p:cNvPr>
          <p:cNvSpPr txBox="1"/>
          <p:nvPr/>
        </p:nvSpPr>
        <p:spPr>
          <a:xfrm>
            <a:off x="4461878" y="5109211"/>
            <a:ext cx="303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Gill Sans MT"/>
              </a:rPr>
              <a:t>Research dissemination &amp; uptake initiatives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Gill Sans MT"/>
              </a:rPr>
              <a:t>Science communication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244F97-DFCD-4AB2-9683-E5229CB6792B}"/>
              </a:ext>
            </a:extLst>
          </p:cNvPr>
          <p:cNvCxnSpPr>
            <a:cxnSpLocks/>
          </p:cNvCxnSpPr>
          <p:nvPr/>
        </p:nvCxnSpPr>
        <p:spPr>
          <a:xfrm flipV="1">
            <a:off x="7486652" y="3357563"/>
            <a:ext cx="0" cy="71713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ED8CDC-9180-455A-A0A4-1EE2C411DCBE}"/>
              </a:ext>
            </a:extLst>
          </p:cNvPr>
          <p:cNvSpPr txBox="1"/>
          <p:nvPr/>
        </p:nvSpPr>
        <p:spPr>
          <a:xfrm>
            <a:off x="3040707" y="1810821"/>
            <a:ext cx="237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Segments of society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5412CD54-A41F-4203-B2A5-6DCEB3E1CBF4}"/>
              </a:ext>
            </a:extLst>
          </p:cNvPr>
          <p:cNvSpPr/>
          <p:nvPr/>
        </p:nvSpPr>
        <p:spPr>
          <a:xfrm>
            <a:off x="4893470" y="2180153"/>
            <a:ext cx="305991" cy="426812"/>
          </a:xfrm>
          <a:prstGeom prst="upDownArrow">
            <a:avLst/>
          </a:prstGeom>
          <a:solidFill>
            <a:srgbClr val="C2E6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id="{24AA4B86-DDAC-43CD-8226-569FF7DCA96F}"/>
              </a:ext>
            </a:extLst>
          </p:cNvPr>
          <p:cNvSpPr/>
          <p:nvPr/>
        </p:nvSpPr>
        <p:spPr>
          <a:xfrm>
            <a:off x="4020741" y="2161639"/>
            <a:ext cx="305991" cy="426812"/>
          </a:xfrm>
          <a:prstGeom prst="upDownArrow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7" name="Arrow: Up-Down 26">
            <a:extLst>
              <a:ext uri="{FF2B5EF4-FFF2-40B4-BE49-F238E27FC236}">
                <a16:creationId xmlns:a16="http://schemas.microsoft.com/office/drawing/2014/main" id="{81775B5A-7693-4EC4-A1D5-11499A60BA4B}"/>
              </a:ext>
            </a:extLst>
          </p:cNvPr>
          <p:cNvSpPr/>
          <p:nvPr/>
        </p:nvSpPr>
        <p:spPr>
          <a:xfrm>
            <a:off x="3217066" y="2163988"/>
            <a:ext cx="305991" cy="426812"/>
          </a:xfrm>
          <a:prstGeom prst="upDownArrow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90139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4CFD14-8EF1-43C6-8965-2D6CAB672D1D}"/>
              </a:ext>
            </a:extLst>
          </p:cNvPr>
          <p:cNvSpPr/>
          <p:nvPr/>
        </p:nvSpPr>
        <p:spPr>
          <a:xfrm>
            <a:off x="1862734" y="1992637"/>
            <a:ext cx="5162550" cy="34461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3544"/>
            <a:ext cx="9039225" cy="944562"/>
          </a:xfrm>
        </p:spPr>
        <p:txBody>
          <a:bodyPr>
            <a:noAutofit/>
          </a:bodyPr>
          <a:lstStyle/>
          <a:p>
            <a:pPr algn="ctr"/>
            <a:r>
              <a:rPr lang="en-ZA" b="1" dirty="0"/>
              <a:t>Co-production model of research impact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920BB5-E342-4004-8524-1DA71A7361D2}"/>
              </a:ext>
            </a:extLst>
          </p:cNvPr>
          <p:cNvSpPr/>
          <p:nvPr/>
        </p:nvSpPr>
        <p:spPr>
          <a:xfrm>
            <a:off x="2053830" y="2519362"/>
            <a:ext cx="2384820" cy="167640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425576-7ECD-4ABE-A04B-E36C3F251778}"/>
              </a:ext>
            </a:extLst>
          </p:cNvPr>
          <p:cNvSpPr/>
          <p:nvPr/>
        </p:nvSpPr>
        <p:spPr>
          <a:xfrm>
            <a:off x="7867056" y="3075024"/>
            <a:ext cx="1920479" cy="2219325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DBE06-8AFC-43AE-B65F-1DBCB8157411}"/>
              </a:ext>
            </a:extLst>
          </p:cNvPr>
          <p:cNvSpPr txBox="1"/>
          <p:nvPr/>
        </p:nvSpPr>
        <p:spPr>
          <a:xfrm>
            <a:off x="2124075" y="2997337"/>
            <a:ext cx="226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ill Sans MT"/>
              </a:rPr>
              <a:t>Research input to co-production</a:t>
            </a:r>
            <a:endParaRPr lang="en-ZA" sz="20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84ECD9-CD4B-47A1-94C4-9DF7AFB7032E}"/>
              </a:ext>
            </a:extLst>
          </p:cNvPr>
          <p:cNvSpPr txBox="1"/>
          <p:nvPr/>
        </p:nvSpPr>
        <p:spPr>
          <a:xfrm>
            <a:off x="8141494" y="3705223"/>
            <a:ext cx="137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Gill Sans MT"/>
              </a:rPr>
              <a:t>Impact</a:t>
            </a:r>
            <a:endParaRPr lang="en-ZA" sz="28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7CE16-126D-4A04-B24B-D202650FE1A0}"/>
              </a:ext>
            </a:extLst>
          </p:cNvPr>
          <p:cNvSpPr txBox="1"/>
          <p:nvPr/>
        </p:nvSpPr>
        <p:spPr>
          <a:xfrm>
            <a:off x="3265883" y="1641817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Segment of society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3E938DC-AFDE-4189-943F-F61A0DCE5CCA}"/>
              </a:ext>
            </a:extLst>
          </p:cNvPr>
          <p:cNvSpPr/>
          <p:nvPr/>
        </p:nvSpPr>
        <p:spPr>
          <a:xfrm>
            <a:off x="4444009" y="2513080"/>
            <a:ext cx="2384820" cy="16764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81AFD9-D747-420F-8339-F8CCC03FB42A}"/>
              </a:ext>
            </a:extLst>
          </p:cNvPr>
          <p:cNvSpPr txBox="1"/>
          <p:nvPr/>
        </p:nvSpPr>
        <p:spPr>
          <a:xfrm>
            <a:off x="4508895" y="2997337"/>
            <a:ext cx="226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ill Sans MT"/>
              </a:rPr>
              <a:t>Other inputs to co-production</a:t>
            </a:r>
            <a:endParaRPr lang="en-ZA" sz="20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FB8E70-42C1-404B-A345-62E97BDE8624}"/>
              </a:ext>
            </a:extLst>
          </p:cNvPr>
          <p:cNvSpPr/>
          <p:nvPr/>
        </p:nvSpPr>
        <p:spPr>
          <a:xfrm>
            <a:off x="3405784" y="3930973"/>
            <a:ext cx="2076450" cy="139350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C3B1F5-C3A5-4D29-89B5-CCC99FFB6DF5}"/>
              </a:ext>
            </a:extLst>
          </p:cNvPr>
          <p:cNvSpPr txBox="1"/>
          <p:nvPr/>
        </p:nvSpPr>
        <p:spPr>
          <a:xfrm>
            <a:off x="3515322" y="4159624"/>
            <a:ext cx="196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ill Sans MT"/>
              </a:rPr>
              <a:t>Joint outputs &amp;</a:t>
            </a:r>
            <a:br>
              <a:rPr lang="en-US" sz="2000" b="1" dirty="0">
                <a:solidFill>
                  <a:prstClr val="black"/>
                </a:solidFill>
                <a:latin typeface="Gill Sans MT"/>
              </a:rPr>
            </a:br>
            <a:r>
              <a:rPr lang="en-US" sz="2000" b="1" dirty="0">
                <a:solidFill>
                  <a:prstClr val="black"/>
                </a:solidFill>
                <a:latin typeface="Gill Sans MT"/>
              </a:rPr>
              <a:t>outcomes</a:t>
            </a:r>
            <a:endParaRPr lang="en-ZA" sz="20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34BB65-3227-4836-960A-E351AB2C427B}"/>
              </a:ext>
            </a:extLst>
          </p:cNvPr>
          <p:cNvSpPr/>
          <p:nvPr/>
        </p:nvSpPr>
        <p:spPr>
          <a:xfrm>
            <a:off x="6559452" y="4356836"/>
            <a:ext cx="1543050" cy="83553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B8FAA2-5175-4022-9EA1-9606A65F31D8}"/>
              </a:ext>
            </a:extLst>
          </p:cNvPr>
          <p:cNvSpPr txBox="1"/>
          <p:nvPr/>
        </p:nvSpPr>
        <p:spPr>
          <a:xfrm>
            <a:off x="6674645" y="4472421"/>
            <a:ext cx="1312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Uptake</a:t>
            </a:r>
            <a:br>
              <a:rPr lang="en-US" b="1" dirty="0">
                <a:solidFill>
                  <a:prstClr val="black"/>
                </a:solidFill>
                <a:latin typeface="Gill Sans MT"/>
              </a:rPr>
            </a:br>
            <a:r>
              <a:rPr lang="en-US" b="1" dirty="0">
                <a:solidFill>
                  <a:prstClr val="black"/>
                </a:solidFill>
                <a:latin typeface="Gill Sans MT"/>
              </a:rPr>
              <a:t>&amp; use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12618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uble Wave 9">
            <a:extLst>
              <a:ext uri="{FF2B5EF4-FFF2-40B4-BE49-F238E27FC236}">
                <a16:creationId xmlns:a16="http://schemas.microsoft.com/office/drawing/2014/main" id="{554E932C-3164-4A57-A5E0-7D2DB2869E5B}"/>
              </a:ext>
            </a:extLst>
          </p:cNvPr>
          <p:cNvSpPr/>
          <p:nvPr/>
        </p:nvSpPr>
        <p:spPr>
          <a:xfrm>
            <a:off x="1524001" y="4405853"/>
            <a:ext cx="9132394" cy="2397979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13544"/>
            <a:ext cx="8229600" cy="944562"/>
          </a:xfrm>
        </p:spPr>
        <p:txBody>
          <a:bodyPr>
            <a:normAutofit/>
          </a:bodyPr>
          <a:lstStyle/>
          <a:p>
            <a:pPr algn="ctr"/>
            <a:r>
              <a:rPr lang="en-ZA" b="1" dirty="0"/>
              <a:t>Interaction model of research impact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920BB5-E342-4004-8524-1DA71A7361D2}"/>
              </a:ext>
            </a:extLst>
          </p:cNvPr>
          <p:cNvSpPr/>
          <p:nvPr/>
        </p:nvSpPr>
        <p:spPr>
          <a:xfrm>
            <a:off x="6324900" y="5209153"/>
            <a:ext cx="1952625" cy="1133475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4" name="Graphic 3" descr="Scientific Thought with solid fill">
            <a:extLst>
              <a:ext uri="{FF2B5EF4-FFF2-40B4-BE49-F238E27FC236}">
                <a16:creationId xmlns:a16="http://schemas.microsoft.com/office/drawing/2014/main" id="{88A29E3D-02A9-4C5E-A8BC-7DD237143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7781" y="5317707"/>
            <a:ext cx="914400" cy="914400"/>
          </a:xfrm>
          <a:prstGeom prst="rect">
            <a:avLst/>
          </a:prstGeom>
        </p:spPr>
      </p:pic>
      <p:pic>
        <p:nvPicPr>
          <p:cNvPr id="25" name="Graphic 24" descr="Scientific Thought with solid fill">
            <a:extLst>
              <a:ext uri="{FF2B5EF4-FFF2-40B4-BE49-F238E27FC236}">
                <a16:creationId xmlns:a16="http://schemas.microsoft.com/office/drawing/2014/main" id="{A54080D5-6E09-4B0C-8EE4-7ADE517B7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4737" y="3219233"/>
            <a:ext cx="914400" cy="9144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20E2F0-512D-4F26-BA15-5F219374ED36}"/>
              </a:ext>
            </a:extLst>
          </p:cNvPr>
          <p:cNvSpPr/>
          <p:nvPr/>
        </p:nvSpPr>
        <p:spPr>
          <a:xfrm>
            <a:off x="7452422" y="4777141"/>
            <a:ext cx="1952625" cy="1133475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975E49-8D6B-4DDD-944F-969B9E2FF431}"/>
              </a:ext>
            </a:extLst>
          </p:cNvPr>
          <p:cNvSpPr txBox="1"/>
          <p:nvPr/>
        </p:nvSpPr>
        <p:spPr>
          <a:xfrm>
            <a:off x="7494095" y="4972992"/>
            <a:ext cx="1872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b="1" dirty="0">
                <a:solidFill>
                  <a:prstClr val="black"/>
                </a:solidFill>
                <a:latin typeface="Gill Sans MT"/>
              </a:rPr>
              <a:t>Research 3</a:t>
            </a:r>
            <a:endParaRPr lang="en-ZA" sz="26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47EB573-95DD-4B65-A248-BCBF619B7189}"/>
              </a:ext>
            </a:extLst>
          </p:cNvPr>
          <p:cNvSpPr/>
          <p:nvPr/>
        </p:nvSpPr>
        <p:spPr>
          <a:xfrm>
            <a:off x="2958409" y="5124888"/>
            <a:ext cx="1952625" cy="1133475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636A5E-44F4-4747-AC74-72CCB791DBF0}"/>
              </a:ext>
            </a:extLst>
          </p:cNvPr>
          <p:cNvSpPr txBox="1"/>
          <p:nvPr/>
        </p:nvSpPr>
        <p:spPr>
          <a:xfrm>
            <a:off x="3038182" y="5393053"/>
            <a:ext cx="1872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b="1" dirty="0">
                <a:solidFill>
                  <a:prstClr val="black"/>
                </a:solidFill>
                <a:latin typeface="Gill Sans MT"/>
              </a:rPr>
              <a:t>Research 1</a:t>
            </a:r>
            <a:endParaRPr lang="en-ZA" sz="26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9C98B0-8D9A-4D5C-A4E5-7EF7741B568A}"/>
              </a:ext>
            </a:extLst>
          </p:cNvPr>
          <p:cNvSpPr txBox="1"/>
          <p:nvPr/>
        </p:nvSpPr>
        <p:spPr>
          <a:xfrm>
            <a:off x="6333234" y="5850185"/>
            <a:ext cx="1872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b="1" dirty="0">
                <a:solidFill>
                  <a:prstClr val="black"/>
                </a:solidFill>
                <a:latin typeface="Gill Sans MT"/>
              </a:rPr>
              <a:t>Research 2</a:t>
            </a:r>
            <a:endParaRPr lang="en-ZA" sz="2600" b="1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38" name="Graphic 37" descr="Scientific Thought with solid fill">
            <a:extLst>
              <a:ext uri="{FF2B5EF4-FFF2-40B4-BE49-F238E27FC236}">
                <a16:creationId xmlns:a16="http://schemas.microsoft.com/office/drawing/2014/main" id="{53DBD98C-BF63-4451-8329-4E9DF68D5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6397" y="2959370"/>
            <a:ext cx="914400" cy="914400"/>
          </a:xfrm>
          <a:prstGeom prst="rect">
            <a:avLst/>
          </a:prstGeom>
        </p:spPr>
      </p:pic>
      <p:pic>
        <p:nvPicPr>
          <p:cNvPr id="39" name="Graphic 38" descr="Scientific Thought with solid fill">
            <a:extLst>
              <a:ext uri="{FF2B5EF4-FFF2-40B4-BE49-F238E27FC236}">
                <a16:creationId xmlns:a16="http://schemas.microsoft.com/office/drawing/2014/main" id="{59D27591-E4DF-4880-9BCD-8D988E925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4163" y="3403672"/>
            <a:ext cx="914400" cy="914400"/>
          </a:xfrm>
          <a:prstGeom prst="rect">
            <a:avLst/>
          </a:prstGeom>
        </p:spPr>
      </p:pic>
      <p:pic>
        <p:nvPicPr>
          <p:cNvPr id="40" name="Graphic 39" descr="Scientific Thought with solid fill">
            <a:extLst>
              <a:ext uri="{FF2B5EF4-FFF2-40B4-BE49-F238E27FC236}">
                <a16:creationId xmlns:a16="http://schemas.microsoft.com/office/drawing/2014/main" id="{76936981-3BDF-4267-B7C3-FC8EFC99C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81369" y="4562985"/>
            <a:ext cx="914400" cy="914400"/>
          </a:xfrm>
          <a:prstGeom prst="rect">
            <a:avLst/>
          </a:prstGeom>
        </p:spPr>
      </p:pic>
      <p:pic>
        <p:nvPicPr>
          <p:cNvPr id="41" name="Graphic 40" descr="Scientific Thought with solid fill">
            <a:extLst>
              <a:ext uri="{FF2B5EF4-FFF2-40B4-BE49-F238E27FC236}">
                <a16:creationId xmlns:a16="http://schemas.microsoft.com/office/drawing/2014/main" id="{1974B1E5-645E-4C11-A7BB-F933DF58F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34298" y="2938833"/>
            <a:ext cx="914400" cy="914400"/>
          </a:xfrm>
          <a:prstGeom prst="rect">
            <a:avLst/>
          </a:prstGeom>
        </p:spPr>
      </p:pic>
      <p:pic>
        <p:nvPicPr>
          <p:cNvPr id="42" name="Graphic 41" descr="Scientific Thought with solid fill">
            <a:extLst>
              <a:ext uri="{FF2B5EF4-FFF2-40B4-BE49-F238E27FC236}">
                <a16:creationId xmlns:a16="http://schemas.microsoft.com/office/drawing/2014/main" id="{A58CFEDE-98D9-4D58-B0FE-294BB38647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77524" y="3401336"/>
            <a:ext cx="914400" cy="914400"/>
          </a:xfrm>
          <a:prstGeom prst="rect">
            <a:avLst/>
          </a:prstGeom>
        </p:spPr>
      </p:pic>
      <p:pic>
        <p:nvPicPr>
          <p:cNvPr id="43" name="Graphic 42" descr="Scientific Thought with solid fill">
            <a:extLst>
              <a:ext uri="{FF2B5EF4-FFF2-40B4-BE49-F238E27FC236}">
                <a16:creationId xmlns:a16="http://schemas.microsoft.com/office/drawing/2014/main" id="{645C604E-FD67-4DA6-8FF3-9BC196BD4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85898" y="4565645"/>
            <a:ext cx="914400" cy="914400"/>
          </a:xfrm>
          <a:prstGeom prst="rect">
            <a:avLst/>
          </a:prstGeom>
        </p:spPr>
      </p:pic>
      <p:pic>
        <p:nvPicPr>
          <p:cNvPr id="44" name="Graphic 43" descr="Scientific Thought with solid fill">
            <a:extLst>
              <a:ext uri="{FF2B5EF4-FFF2-40B4-BE49-F238E27FC236}">
                <a16:creationId xmlns:a16="http://schemas.microsoft.com/office/drawing/2014/main" id="{781D6956-F5F4-453C-A771-7E73E003E4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1131" y="4202275"/>
            <a:ext cx="914400" cy="9144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375B800-3310-4E4F-A10E-B77E3B73BA84}"/>
              </a:ext>
            </a:extLst>
          </p:cNvPr>
          <p:cNvSpPr/>
          <p:nvPr/>
        </p:nvSpPr>
        <p:spPr>
          <a:xfrm>
            <a:off x="4019559" y="1686742"/>
            <a:ext cx="4211243" cy="88195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4D209A-62D2-44B2-B8ED-08C431CB9C60}"/>
              </a:ext>
            </a:extLst>
          </p:cNvPr>
          <p:cNvSpPr txBox="1"/>
          <p:nvPr/>
        </p:nvSpPr>
        <p:spPr>
          <a:xfrm>
            <a:off x="4449987" y="1854230"/>
            <a:ext cx="335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Gill Sans MT"/>
              </a:rPr>
              <a:t>Impact</a:t>
            </a:r>
            <a:endParaRPr lang="en-ZA" sz="28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4727BE8-5FCF-47DE-9E75-ABCA8EE79C5F}"/>
              </a:ext>
            </a:extLst>
          </p:cNvPr>
          <p:cNvSpPr/>
          <p:nvPr/>
        </p:nvSpPr>
        <p:spPr>
          <a:xfrm>
            <a:off x="4254706" y="4385242"/>
            <a:ext cx="1189428" cy="802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2D4AD40-994B-459B-81C5-A53BB4EE3F89}"/>
              </a:ext>
            </a:extLst>
          </p:cNvPr>
          <p:cNvSpPr/>
          <p:nvPr/>
        </p:nvSpPr>
        <p:spPr>
          <a:xfrm>
            <a:off x="8901721" y="4146949"/>
            <a:ext cx="1189428" cy="802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381D79-9870-4553-9B19-84864608B476}"/>
              </a:ext>
            </a:extLst>
          </p:cNvPr>
          <p:cNvCxnSpPr>
            <a:stCxn id="40" idx="0"/>
          </p:cNvCxnSpPr>
          <p:nvPr/>
        </p:nvCxnSpPr>
        <p:spPr>
          <a:xfrm flipV="1">
            <a:off x="3738570" y="3781425"/>
            <a:ext cx="280989" cy="7815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75C19C1-3FF7-48A8-B9CF-21AB8C83D113}"/>
              </a:ext>
            </a:extLst>
          </p:cNvPr>
          <p:cNvCxnSpPr>
            <a:stCxn id="38" idx="0"/>
          </p:cNvCxnSpPr>
          <p:nvPr/>
        </p:nvCxnSpPr>
        <p:spPr>
          <a:xfrm flipV="1">
            <a:off x="4173598" y="2558172"/>
            <a:ext cx="318787" cy="40119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548A4D-2B39-46F8-8908-62D93E98480E}"/>
              </a:ext>
            </a:extLst>
          </p:cNvPr>
          <p:cNvCxnSpPr>
            <a:cxnSpLocks/>
          </p:cNvCxnSpPr>
          <p:nvPr/>
        </p:nvCxnSpPr>
        <p:spPr>
          <a:xfrm flipV="1">
            <a:off x="5298918" y="3676433"/>
            <a:ext cx="1726969" cy="7989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E723CC8-3906-4621-A3BB-6D65465B8AEB}"/>
              </a:ext>
            </a:extLst>
          </p:cNvPr>
          <p:cNvCxnSpPr/>
          <p:nvPr/>
        </p:nvCxnSpPr>
        <p:spPr>
          <a:xfrm flipH="1" flipV="1">
            <a:off x="8901721" y="4075887"/>
            <a:ext cx="194654" cy="1263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92D6163-D6BF-43D3-A27D-BE58C3BCA63A}"/>
              </a:ext>
            </a:extLst>
          </p:cNvPr>
          <p:cNvCxnSpPr>
            <a:cxnSpLocks/>
            <a:stCxn id="44" idx="0"/>
            <a:endCxn id="41" idx="2"/>
          </p:cNvCxnSpPr>
          <p:nvPr/>
        </p:nvCxnSpPr>
        <p:spPr>
          <a:xfrm flipV="1">
            <a:off x="8048332" y="3853233"/>
            <a:ext cx="143167" cy="3490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76E3F05-6DF3-4D5C-A994-0107FDDBEBD0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7025887" y="2646233"/>
            <a:ext cx="336051" cy="5730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71FD46-F247-44B1-BDC8-ECE447B9C269}"/>
              </a:ext>
            </a:extLst>
          </p:cNvPr>
          <p:cNvCxnSpPr>
            <a:stCxn id="47" idx="1"/>
          </p:cNvCxnSpPr>
          <p:nvPr/>
        </p:nvCxnSpPr>
        <p:spPr>
          <a:xfrm flipV="1">
            <a:off x="4428894" y="4202275"/>
            <a:ext cx="162156" cy="3005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4550E90-E39A-4435-B1A4-070CA5361036}"/>
              </a:ext>
            </a:extLst>
          </p:cNvPr>
          <p:cNvCxnSpPr/>
          <p:nvPr/>
        </p:nvCxnSpPr>
        <p:spPr>
          <a:xfrm>
            <a:off x="4911035" y="5691624"/>
            <a:ext cx="141386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53FAE69-EDB9-4C67-907E-E16FE4CB4BD7}"/>
              </a:ext>
            </a:extLst>
          </p:cNvPr>
          <p:cNvCxnSpPr/>
          <p:nvPr/>
        </p:nvCxnSpPr>
        <p:spPr>
          <a:xfrm flipV="1">
            <a:off x="7100299" y="5604841"/>
            <a:ext cx="490833" cy="3443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71EFAE3-8BDF-4B01-8F8E-DBB6C0BA717D}"/>
              </a:ext>
            </a:extLst>
          </p:cNvPr>
          <p:cNvSpPr txBox="1"/>
          <p:nvPr/>
        </p:nvSpPr>
        <p:spPr>
          <a:xfrm>
            <a:off x="4334479" y="4565645"/>
            <a:ext cx="106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Outputs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79E2A9-57F0-4EBF-B415-9CCB00CF02DC}"/>
              </a:ext>
            </a:extLst>
          </p:cNvPr>
          <p:cNvSpPr txBox="1"/>
          <p:nvPr/>
        </p:nvSpPr>
        <p:spPr>
          <a:xfrm>
            <a:off x="8962742" y="4338952"/>
            <a:ext cx="106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Outputs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5222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64177" y="982622"/>
            <a:ext cx="7991475" cy="457200"/>
          </a:xfrm>
        </p:spPr>
        <p:txBody>
          <a:bodyPr>
            <a:noAutofit/>
          </a:bodyPr>
          <a:lstStyle/>
          <a:p>
            <a:pPr algn="ctr"/>
            <a:r>
              <a:rPr lang="en-ZA" sz="2800" b="1" dirty="0">
                <a:cs typeface="Arial" panose="020B0604020202020204" pitchFamily="34" charset="0"/>
              </a:rPr>
              <a:t>The ‘productive interaction’ approach to research impact (SIAMPI) links up especially with models 2 and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165504"/>
            <a:ext cx="9144000" cy="7540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/>
            <a:r>
              <a:rPr lang="en-ZA" sz="1300" dirty="0" err="1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Spaapen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, J. &amp; Van </a:t>
            </a:r>
            <a:r>
              <a:rPr lang="en-ZA" sz="1300" dirty="0" err="1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Drooge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, L. 2011. Introducing ‘productive interactions’ in social impact assessment. </a:t>
            </a:r>
            <a:r>
              <a:rPr lang="en-ZA" sz="1300" i="1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Research Evaluation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, </a:t>
            </a:r>
            <a:r>
              <a:rPr lang="en-ZA" sz="1300" i="1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20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(3), 211-218.</a:t>
            </a:r>
          </a:p>
          <a:p>
            <a:pPr defTabSz="457200"/>
            <a:endParaRPr lang="en-ZA" sz="400" dirty="0">
              <a:solidFill>
                <a:prstClr val="black"/>
              </a:solidFill>
              <a:latin typeface="Gill Sans MT"/>
              <a:cs typeface="Arial" panose="020B0604020202020204" pitchFamily="34" charset="0"/>
            </a:endParaRPr>
          </a:p>
          <a:p>
            <a:pPr defTabSz="457200"/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Molas-Gallart, J. &amp; Tang, P. 2011. Tracing ‘productive interactions’ to identify social impacts: An example from the social sciences. </a:t>
            </a:r>
            <a:r>
              <a:rPr lang="en-ZA" sz="1300" i="1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Research Evaluation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, </a:t>
            </a:r>
            <a:r>
              <a:rPr lang="en-ZA" sz="1300" i="1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20</a:t>
            </a:r>
            <a:r>
              <a:rPr lang="en-ZA" sz="13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(3), 219-226.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613756" y="1518485"/>
            <a:ext cx="8873269" cy="4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457200">
              <a:buClr>
                <a:prstClr val="black"/>
              </a:buClr>
              <a:buNone/>
            </a:pPr>
            <a:r>
              <a:rPr lang="en-ZA" sz="2400" u="sng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According to the approach</a:t>
            </a:r>
          </a:p>
          <a:p>
            <a:pPr marL="342000" indent="-342000" defTabSz="457200">
              <a:buClr>
                <a:prstClr val="black"/>
              </a:buClr>
            </a:pPr>
            <a:r>
              <a:rPr lang="en-ZA" sz="24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Interactions (direct, indirect and financial) are pre-conditions for impact</a:t>
            </a:r>
          </a:p>
          <a:p>
            <a:pPr marL="342000" indent="-342000" defTabSz="457200">
              <a:buClr>
                <a:prstClr val="black"/>
              </a:buClr>
            </a:pPr>
            <a:r>
              <a:rPr lang="en-ZA" sz="24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An interaction is productive:</a:t>
            </a:r>
          </a:p>
          <a:p>
            <a:pPr marL="742050" lvl="1" indent="-342000" defTabSz="457200">
              <a:buClr>
                <a:prstClr val="black"/>
              </a:buClr>
            </a:pPr>
            <a:r>
              <a:rPr lang="en-ZA" sz="22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when it leads to efforts by stakeholders to somehow use or apply research results or practical information or experience </a:t>
            </a:r>
            <a:r>
              <a:rPr lang="en-ZA" sz="16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(Spaapen &amp; Van Drooge, 2011:212)</a:t>
            </a:r>
          </a:p>
          <a:p>
            <a:pPr marL="742050" lvl="1" indent="-342000" defTabSz="457200">
              <a:buClrTx/>
            </a:pPr>
            <a:r>
              <a:rPr lang="en-ZA" sz="22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when it leads to an effort by the stakeholder to engage with the research </a:t>
            </a:r>
            <a:r>
              <a:rPr lang="en-ZA" sz="16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(Molas-Gallart &amp; Tang, 2011:219)</a:t>
            </a:r>
          </a:p>
          <a:p>
            <a:pPr defTabSz="457200">
              <a:buClrTx/>
            </a:pPr>
            <a:r>
              <a:rPr lang="en-ZA" sz="24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When ‘productive interactions’ result in stakeholders doing new things or doing things differently, the research is said to have impact </a:t>
            </a:r>
            <a:r>
              <a:rPr lang="en-ZA" sz="1600" dirty="0">
                <a:solidFill>
                  <a:prstClr val="black"/>
                </a:solidFill>
                <a:latin typeface="Gill Sans MT"/>
                <a:cs typeface="Arial" panose="020B0604020202020204" pitchFamily="34" charset="0"/>
              </a:rPr>
              <a:t>(Molas-Gallart &amp; Tang, 2011:219)</a:t>
            </a:r>
          </a:p>
          <a:p>
            <a:pPr defTabSz="457200">
              <a:buClr>
                <a:srgbClr val="C0C1BF"/>
              </a:buClr>
            </a:pPr>
            <a:endParaRPr lang="en-ZA" sz="2200" kern="0" dirty="0">
              <a:solidFill>
                <a:prstClr val="black"/>
              </a:solidFill>
              <a:latin typeface="Gill Sans 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2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192960" y="1424093"/>
            <a:ext cx="7085" cy="4162732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400689" y="809758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Sibylle Studer (Chair):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Project Leader at Swiss Academy of Arts &amp; Sciences, Switzerland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Nelius</a:t>
            </a: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Boshoff: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Chairperson at Centre for Research on Evaluation of Science and Technology, South Africa 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David </a:t>
            </a:r>
            <a:r>
              <a:rPr lang="en-US" sz="16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Dooghe</a:t>
            </a: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Strategic Advisor &amp; Researcher, Environmental Planning Strategy &amp; Policy, TNO, Netherlands	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0" y="3130370"/>
            <a:ext cx="1998416" cy="28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80" y="198662"/>
            <a:ext cx="4626429" cy="1143000"/>
          </a:xfrm>
        </p:spPr>
        <p:txBody>
          <a:bodyPr>
            <a:noAutofit/>
          </a:bodyPr>
          <a:lstStyle/>
          <a:p>
            <a:r>
              <a:rPr lang="en-ZA" sz="3200" b="1" dirty="0"/>
              <a:t>Productive interactions and impact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8795658" y="5856514"/>
            <a:ext cx="1709057" cy="925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63068" y="70132"/>
            <a:ext cx="379911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900" dirty="0">
                <a:solidFill>
                  <a:srgbClr val="2E2D60"/>
                </a:solidFill>
                <a:latin typeface="Gill Sans MT"/>
              </a:rPr>
              <a:t>Interaction</a:t>
            </a:r>
          </a:p>
          <a:p>
            <a:r>
              <a:rPr lang="en-ZA" sz="1900" dirty="0">
                <a:solidFill>
                  <a:srgbClr val="2E2D60"/>
                </a:solidFill>
                <a:latin typeface="Gill Sans MT"/>
              </a:rPr>
              <a:t>Interaction becomes ‘productive’</a:t>
            </a:r>
            <a:br>
              <a:rPr lang="en-ZA" sz="1900" dirty="0">
                <a:solidFill>
                  <a:srgbClr val="2E2D60"/>
                </a:solidFill>
                <a:latin typeface="Gill Sans MT"/>
              </a:rPr>
            </a:br>
            <a:r>
              <a:rPr lang="en-ZA" sz="1900" dirty="0">
                <a:solidFill>
                  <a:srgbClr val="2E2D60"/>
                </a:solidFill>
                <a:latin typeface="Gill Sans MT"/>
              </a:rPr>
              <a:t>Productive interaction has impact</a:t>
            </a:r>
            <a:endParaRPr lang="en-US" sz="1900" dirty="0">
              <a:solidFill>
                <a:srgbClr val="2E2D60"/>
              </a:solidFill>
              <a:latin typeface="Gill Sans MT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687934" y="602763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697248" y="925993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2799" y="2301497"/>
            <a:ext cx="1469572" cy="3880757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4771" y="1515832"/>
            <a:ext cx="2301954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ZA" b="1" dirty="0">
                <a:solidFill>
                  <a:srgbClr val="C0C1BF">
                    <a:lumMod val="50000"/>
                  </a:srgbClr>
                </a:solidFill>
                <a:latin typeface="Gill Sans MT"/>
              </a:rPr>
              <a:t>Chronological time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72799" y="1931382"/>
            <a:ext cx="14695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ZA" b="1" dirty="0">
                <a:solidFill>
                  <a:prstClr val="black"/>
                </a:solidFill>
                <a:latin typeface="Gill Sans MT"/>
              </a:rPr>
              <a:t>Research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742372" y="2617182"/>
            <a:ext cx="1409699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03328" y="2976410"/>
            <a:ext cx="4561115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56" idx="3"/>
          </p:cNvCxnSpPr>
          <p:nvPr/>
        </p:nvCxnSpPr>
        <p:spPr>
          <a:xfrm>
            <a:off x="4043150" y="3368297"/>
            <a:ext cx="514631" cy="19051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42372" y="3771067"/>
            <a:ext cx="3695699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69927" y="4241874"/>
            <a:ext cx="7571014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502886" y="4652811"/>
            <a:ext cx="1409699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555829" y="5110011"/>
            <a:ext cx="3869871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742371" y="5523667"/>
            <a:ext cx="1409699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973442" y="5926440"/>
            <a:ext cx="1236982" cy="1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4101683" y="3263488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338518" y="3279629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640942" y="4134156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37102" y="2521193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425700" y="5007734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313870" y="2491997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966809" y="5007735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436085" y="5801255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210425" y="5842770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959099" y="4099222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614456" y="446313"/>
            <a:ext cx="312964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878FC42-A794-4F14-8259-582A025B4713}"/>
              </a:ext>
            </a:extLst>
          </p:cNvPr>
          <p:cNvSpPr/>
          <p:nvPr/>
        </p:nvSpPr>
        <p:spPr>
          <a:xfrm>
            <a:off x="6111249" y="5398482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C4A4AB-FD50-4AF5-984F-B986FCF89159}"/>
              </a:ext>
            </a:extLst>
          </p:cNvPr>
          <p:cNvSpPr txBox="1"/>
          <p:nvPr/>
        </p:nvSpPr>
        <p:spPr>
          <a:xfrm>
            <a:off x="1558206" y="6363316"/>
            <a:ext cx="91039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ZA" sz="1300" dirty="0">
                <a:solidFill>
                  <a:prstClr val="black"/>
                </a:solidFill>
                <a:latin typeface="Gill Sans MT"/>
              </a:rPr>
              <a:t>Boshoff, N. &amp; Sefatsa, M. 2019. Creating research impact through the productive interactions of an individual: an example from South African research on maritime piracy. </a:t>
            </a:r>
            <a:r>
              <a:rPr lang="en-ZA" sz="1300" i="1" dirty="0">
                <a:solidFill>
                  <a:prstClr val="black"/>
                </a:solidFill>
                <a:latin typeface="Gill Sans MT"/>
              </a:rPr>
              <a:t>Research Evaluation</a:t>
            </a:r>
            <a:r>
              <a:rPr lang="en-ZA" sz="1300" dirty="0">
                <a:solidFill>
                  <a:prstClr val="black"/>
                </a:solidFill>
                <a:latin typeface="Gill Sans MT"/>
              </a:rPr>
              <a:t>, 28(2), 145-157.</a:t>
            </a:r>
          </a:p>
        </p:txBody>
      </p:sp>
    </p:spTree>
    <p:extLst>
      <p:ext uri="{BB962C8B-B14F-4D97-AF65-F5344CB8AC3E}">
        <p14:creationId xmlns:p14="http://schemas.microsoft.com/office/powerpoint/2010/main" val="299691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795658" y="5856514"/>
            <a:ext cx="1709057" cy="925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665514" y="133124"/>
            <a:ext cx="8806543" cy="1143000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/>
              <a:t>Productive interactions and impact</a:t>
            </a:r>
            <a:br>
              <a:rPr lang="en-ZA" sz="4200" b="1" dirty="0"/>
            </a:br>
            <a:r>
              <a:rPr lang="en-ZA" sz="2700" b="1" dirty="0"/>
              <a:t>A more realistic picture …</a:t>
            </a:r>
            <a:endParaRPr lang="en-US" sz="2700" b="1" dirty="0"/>
          </a:p>
        </p:txBody>
      </p:sp>
      <p:sp>
        <p:nvSpPr>
          <p:cNvPr id="4" name="Rectangle 3"/>
          <p:cNvSpPr/>
          <p:nvPr/>
        </p:nvSpPr>
        <p:spPr>
          <a:xfrm>
            <a:off x="2411186" y="3135087"/>
            <a:ext cx="734786" cy="15784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1371" y="1835490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9742" y="4350089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1391" y="4350090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61363" y="2269672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60871" y="4237037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7428" y="1891166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030435" y="2100942"/>
            <a:ext cx="4561115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19800" y="4713515"/>
            <a:ext cx="4049486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57849" y="4953001"/>
            <a:ext cx="11103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15343" y="5040087"/>
            <a:ext cx="11103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19401" y="3799116"/>
            <a:ext cx="6531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24800" y="2579915"/>
            <a:ext cx="11103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13020" y="5497287"/>
            <a:ext cx="11103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97043" y="2830287"/>
            <a:ext cx="1110342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38005" y="3260269"/>
            <a:ext cx="734786" cy="1730829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764972" y="3472542"/>
            <a:ext cx="4561115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62448" y="3799116"/>
            <a:ext cx="4049486" cy="0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155619" y="3924301"/>
            <a:ext cx="3905252" cy="1409699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38005" y="2830287"/>
            <a:ext cx="4678138" cy="2122714"/>
          </a:xfrm>
          <a:prstGeom prst="line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071505" y="1967368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697436" y="3347357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47" y="3674136"/>
            <a:ext cx="243861" cy="249958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6411680" y="4838700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769301" y="5016218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071883" y="2667006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79603" y="1993224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86210" y="2684472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02049" y="4344539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06288" y="4833043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31424" y="3341702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453686" y="3702281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657849" y="2100942"/>
            <a:ext cx="0" cy="1698174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018060" y="3472543"/>
            <a:ext cx="12374" cy="157593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A92B5C6-0CC2-444C-BC64-5B4EE06BABF3}"/>
              </a:ext>
            </a:extLst>
          </p:cNvPr>
          <p:cNvSpPr txBox="1"/>
          <p:nvPr/>
        </p:nvSpPr>
        <p:spPr>
          <a:xfrm>
            <a:off x="1558206" y="6363316"/>
            <a:ext cx="91039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ZA" sz="1300" dirty="0">
                <a:solidFill>
                  <a:prstClr val="black"/>
                </a:solidFill>
                <a:latin typeface="Gill Sans MT"/>
              </a:rPr>
              <a:t>Boshoff, N. &amp; Sefatsa, M. 2019. Creating research impact through the productive interactions of an individual: an example from South African research on maritime piracy. </a:t>
            </a:r>
            <a:r>
              <a:rPr lang="en-ZA" sz="1300" i="1" dirty="0">
                <a:solidFill>
                  <a:prstClr val="black"/>
                </a:solidFill>
                <a:latin typeface="Gill Sans MT"/>
              </a:rPr>
              <a:t>Research Evaluation</a:t>
            </a:r>
            <a:r>
              <a:rPr lang="en-ZA" sz="1300" dirty="0">
                <a:solidFill>
                  <a:prstClr val="black"/>
                </a:solidFill>
                <a:latin typeface="Gill Sans MT"/>
              </a:rPr>
              <a:t>, 28(2), 145-157.</a:t>
            </a:r>
          </a:p>
        </p:txBody>
      </p:sp>
    </p:spTree>
    <p:extLst>
      <p:ext uri="{BB962C8B-B14F-4D97-AF65-F5344CB8AC3E}">
        <p14:creationId xmlns:p14="http://schemas.microsoft.com/office/powerpoint/2010/main" val="238358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1B6-DE37-499E-8AAC-724C37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3265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Implications of productive interactions approach for impact-oriented monitoring (IOM) of research projects</a:t>
            </a:r>
            <a:endParaRPr lang="en-ZA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8F516-AAB5-48F8-9D99-628AD90528BA}"/>
              </a:ext>
            </a:extLst>
          </p:cNvPr>
          <p:cNvSpPr/>
          <p:nvPr/>
        </p:nvSpPr>
        <p:spPr>
          <a:xfrm>
            <a:off x="1876425" y="4733926"/>
            <a:ext cx="2400300" cy="194310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E2AF25-BD9A-4BDF-8B86-CF3E18AD843B}"/>
              </a:ext>
            </a:extLst>
          </p:cNvPr>
          <p:cNvSpPr/>
          <p:nvPr/>
        </p:nvSpPr>
        <p:spPr>
          <a:xfrm>
            <a:off x="4667250" y="2914654"/>
            <a:ext cx="2400300" cy="19431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763C92-57B4-4CD6-AA90-F0F0CCA68AAD}"/>
              </a:ext>
            </a:extLst>
          </p:cNvPr>
          <p:cNvSpPr/>
          <p:nvPr/>
        </p:nvSpPr>
        <p:spPr>
          <a:xfrm>
            <a:off x="7810500" y="1781177"/>
            <a:ext cx="2400300" cy="19431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62C287-35A7-407C-8B97-B92974CD8E07}"/>
              </a:ext>
            </a:extLst>
          </p:cNvPr>
          <p:cNvSpPr/>
          <p:nvPr/>
        </p:nvSpPr>
        <p:spPr>
          <a:xfrm>
            <a:off x="7077076" y="3724278"/>
            <a:ext cx="1952625" cy="895325"/>
          </a:xfrm>
          <a:custGeom>
            <a:avLst/>
            <a:gdLst>
              <a:gd name="connsiteX0" fmla="*/ 0 w 2028697"/>
              <a:gd name="connsiteY0" fmla="*/ 815790 h 872918"/>
              <a:gd name="connsiteX1" fmla="*/ 1162050 w 2028697"/>
              <a:gd name="connsiteY1" fmla="*/ 796740 h 872918"/>
              <a:gd name="connsiteX2" fmla="*/ 1952625 w 2028697"/>
              <a:gd name="connsiteY2" fmla="*/ 72840 h 872918"/>
              <a:gd name="connsiteX3" fmla="*/ 1952625 w 2028697"/>
              <a:gd name="connsiteY3" fmla="*/ 63315 h 87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697" h="872918">
                <a:moveTo>
                  <a:pt x="0" y="815790"/>
                </a:moveTo>
                <a:cubicBezTo>
                  <a:pt x="418306" y="868177"/>
                  <a:pt x="836613" y="920565"/>
                  <a:pt x="1162050" y="796740"/>
                </a:cubicBezTo>
                <a:cubicBezTo>
                  <a:pt x="1487487" y="672915"/>
                  <a:pt x="1820863" y="195077"/>
                  <a:pt x="1952625" y="72840"/>
                </a:cubicBezTo>
                <a:cubicBezTo>
                  <a:pt x="2084387" y="-49397"/>
                  <a:pt x="2018506" y="6959"/>
                  <a:pt x="1952625" y="63315"/>
                </a:cubicBez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90486D-C8D3-4B6D-8608-98694944BF19}"/>
              </a:ext>
            </a:extLst>
          </p:cNvPr>
          <p:cNvSpPr/>
          <p:nvPr/>
        </p:nvSpPr>
        <p:spPr>
          <a:xfrm>
            <a:off x="2712404" y="2090307"/>
            <a:ext cx="4945697" cy="2624568"/>
          </a:xfrm>
          <a:custGeom>
            <a:avLst/>
            <a:gdLst>
              <a:gd name="connsiteX0" fmla="*/ 154622 w 4945697"/>
              <a:gd name="connsiteY0" fmla="*/ 2624568 h 2624568"/>
              <a:gd name="connsiteX1" fmla="*/ 592772 w 4945697"/>
              <a:gd name="connsiteY1" fmla="*/ 309993 h 2624568"/>
              <a:gd name="connsiteX2" fmla="*/ 4945697 w 4945697"/>
              <a:gd name="connsiteY2" fmla="*/ 24243 h 2624568"/>
              <a:gd name="connsiteX3" fmla="*/ 4945697 w 4945697"/>
              <a:gd name="connsiteY3" fmla="*/ 24243 h 262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5697" h="2624568">
                <a:moveTo>
                  <a:pt x="154622" y="2624568"/>
                </a:moveTo>
                <a:cubicBezTo>
                  <a:pt x="-25560" y="1683974"/>
                  <a:pt x="-205741" y="743380"/>
                  <a:pt x="592772" y="309993"/>
                </a:cubicBezTo>
                <a:cubicBezTo>
                  <a:pt x="1391285" y="-123395"/>
                  <a:pt x="4945697" y="24243"/>
                  <a:pt x="4945697" y="24243"/>
                </a:cubicBezTo>
                <a:lnTo>
                  <a:pt x="4945697" y="24243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308B7C-F521-43BB-9FF4-FFBADF034152}"/>
              </a:ext>
            </a:extLst>
          </p:cNvPr>
          <p:cNvSpPr/>
          <p:nvPr/>
        </p:nvSpPr>
        <p:spPr>
          <a:xfrm>
            <a:off x="4276726" y="4972051"/>
            <a:ext cx="1685925" cy="880239"/>
          </a:xfrm>
          <a:custGeom>
            <a:avLst/>
            <a:gdLst>
              <a:gd name="connsiteX0" fmla="*/ 0 w 1685925"/>
              <a:gd name="connsiteY0" fmla="*/ 828675 h 880239"/>
              <a:gd name="connsiteX1" fmla="*/ 990600 w 1685925"/>
              <a:gd name="connsiteY1" fmla="*/ 790575 h 880239"/>
              <a:gd name="connsiteX2" fmla="*/ 1685925 w 1685925"/>
              <a:gd name="connsiteY2" fmla="*/ 0 h 880239"/>
              <a:gd name="connsiteX3" fmla="*/ 1685925 w 1685925"/>
              <a:gd name="connsiteY3" fmla="*/ 0 h 8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880239">
                <a:moveTo>
                  <a:pt x="0" y="828675"/>
                </a:moveTo>
                <a:cubicBezTo>
                  <a:pt x="354806" y="878681"/>
                  <a:pt x="709613" y="928687"/>
                  <a:pt x="990600" y="790575"/>
                </a:cubicBezTo>
                <a:cubicBezTo>
                  <a:pt x="1271587" y="652463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0DD42-3C31-4D83-942F-0D56E29E23C4}"/>
              </a:ext>
            </a:extLst>
          </p:cNvPr>
          <p:cNvSpPr txBox="1"/>
          <p:nvPr/>
        </p:nvSpPr>
        <p:spPr>
          <a:xfrm>
            <a:off x="1962150" y="4930259"/>
            <a:ext cx="219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  <a:latin typeface="Gill Sans MT"/>
              </a:rPr>
              <a:t>Interactions set 1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(PROJECT)</a:t>
            </a:r>
          </a:p>
          <a:p>
            <a:pPr algn="ctr" defTabSz="457200"/>
            <a:endParaRPr lang="en-US" b="1" dirty="0">
              <a:solidFill>
                <a:prstClr val="black"/>
              </a:solidFill>
              <a:latin typeface="Gill Sans MT"/>
            </a:endParaRP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Research-stakeholder interactions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E96A9-294A-4C8F-8246-62513E3FA787}"/>
              </a:ext>
            </a:extLst>
          </p:cNvPr>
          <p:cNvSpPr txBox="1"/>
          <p:nvPr/>
        </p:nvSpPr>
        <p:spPr>
          <a:xfrm>
            <a:off x="4772025" y="3059965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  <a:latin typeface="Gill Sans MT"/>
              </a:rPr>
              <a:t>Interactions set 2</a:t>
            </a:r>
          </a:p>
          <a:p>
            <a:pPr algn="ctr" defTabSz="457200"/>
            <a:endParaRPr lang="en-US" b="1" dirty="0">
              <a:solidFill>
                <a:prstClr val="black"/>
              </a:solidFill>
              <a:latin typeface="Gill Sans MT"/>
            </a:endParaRP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Stakeholder-stakeholder interactions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A0B92-3877-4F86-A015-6E1B824470AE}"/>
              </a:ext>
            </a:extLst>
          </p:cNvPr>
          <p:cNvSpPr txBox="1"/>
          <p:nvPr/>
        </p:nvSpPr>
        <p:spPr>
          <a:xfrm>
            <a:off x="7934325" y="2504699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Desired impact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8C33E608-EAAF-4F45-A2AF-F705570E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600" y="3581398"/>
            <a:ext cx="914400" cy="993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F7628-2279-4988-AA86-1F4750E6F7D2}"/>
              </a:ext>
            </a:extLst>
          </p:cNvPr>
          <p:cNvSpPr txBox="1"/>
          <p:nvPr/>
        </p:nvSpPr>
        <p:spPr>
          <a:xfrm>
            <a:off x="7239000" y="5837868"/>
            <a:ext cx="3429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Gill Sans MT"/>
              </a:rPr>
              <a:t>WHAT TO COLLECT FOR IOM</a:t>
            </a:r>
            <a:endParaRPr lang="en-ZA" sz="2800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5917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1B6-DE37-499E-8AAC-724C37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14403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Desired impact</a:t>
            </a:r>
            <a:endParaRPr lang="en-ZA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763C92-57B4-4CD6-AA90-F0F0CCA68AAD}"/>
              </a:ext>
            </a:extLst>
          </p:cNvPr>
          <p:cNvSpPr/>
          <p:nvPr/>
        </p:nvSpPr>
        <p:spPr>
          <a:xfrm>
            <a:off x="7810500" y="1781177"/>
            <a:ext cx="2400300" cy="19431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A0B92-3877-4F86-A015-6E1B824470AE}"/>
              </a:ext>
            </a:extLst>
          </p:cNvPr>
          <p:cNvSpPr txBox="1"/>
          <p:nvPr/>
        </p:nvSpPr>
        <p:spPr>
          <a:xfrm>
            <a:off x="7934325" y="2504699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Desired impact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070C3DC4-D73E-44E2-8952-6506950EDB55}"/>
              </a:ext>
            </a:extLst>
          </p:cNvPr>
          <p:cNvSpPr/>
          <p:nvPr/>
        </p:nvSpPr>
        <p:spPr>
          <a:xfrm>
            <a:off x="6753226" y="1781177"/>
            <a:ext cx="809625" cy="4629148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216A24-FC47-4F48-A1B7-F925138C1DDB}"/>
              </a:ext>
            </a:extLst>
          </p:cNvPr>
          <p:cNvSpPr txBox="1"/>
          <p:nvPr/>
        </p:nvSpPr>
        <p:spPr>
          <a:xfrm>
            <a:off x="2419350" y="1810915"/>
            <a:ext cx="33432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Formulated as a set of expected outcomes of the project research, e.g.:</a:t>
            </a:r>
          </a:p>
          <a:p>
            <a:pPr marL="742950" lvl="1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Create XYZ</a:t>
            </a:r>
          </a:p>
          <a:p>
            <a:pPr marL="742950" lvl="1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Develop XYZ</a:t>
            </a:r>
          </a:p>
          <a:p>
            <a:pPr marL="742950" lvl="1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Solve XYZ</a:t>
            </a:r>
          </a:p>
          <a:p>
            <a:pPr marL="742950" lvl="1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Reduce XYZ</a:t>
            </a:r>
          </a:p>
          <a:p>
            <a:pPr marL="742950" lvl="1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Improve XYZ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ill Sans M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 MT"/>
              </a:rPr>
              <a:t>Outcomes can be matched to higher-order dimensions, sustainable development goals (SDGs), national priorities, industry objectives, etc.</a:t>
            </a:r>
            <a:endParaRPr lang="en-ZA" sz="2000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8230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1B6-DE37-499E-8AAC-724C37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6986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Interactions set 1</a:t>
            </a:r>
            <a:endParaRPr lang="en-ZA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8F516-AAB5-48F8-9D99-628AD90528BA}"/>
              </a:ext>
            </a:extLst>
          </p:cNvPr>
          <p:cNvSpPr/>
          <p:nvPr/>
        </p:nvSpPr>
        <p:spPr>
          <a:xfrm>
            <a:off x="1876425" y="4733926"/>
            <a:ext cx="2400300" cy="194310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0DD42-3C31-4D83-942F-0D56E29E23C4}"/>
              </a:ext>
            </a:extLst>
          </p:cNvPr>
          <p:cNvSpPr txBox="1"/>
          <p:nvPr/>
        </p:nvSpPr>
        <p:spPr>
          <a:xfrm>
            <a:off x="1938338" y="4828313"/>
            <a:ext cx="219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  <a:latin typeface="Gill Sans MT"/>
              </a:rPr>
              <a:t>Interactions set 1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(PROJECT)</a:t>
            </a:r>
          </a:p>
          <a:p>
            <a:pPr algn="ctr" defTabSz="457200"/>
            <a:endParaRPr lang="en-US" b="1" dirty="0">
              <a:solidFill>
                <a:prstClr val="black"/>
              </a:solidFill>
              <a:latin typeface="Gill Sans MT"/>
            </a:endParaRP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Research-stakeholder interactions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AF9C0-295B-4EA3-A447-1DDD2553A5BA}"/>
              </a:ext>
            </a:extLst>
          </p:cNvPr>
          <p:cNvCxnSpPr/>
          <p:nvPr/>
        </p:nvCxnSpPr>
        <p:spPr>
          <a:xfrm flipV="1">
            <a:off x="2733676" y="3705226"/>
            <a:ext cx="1095375" cy="102870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16D2A-CC43-40FD-B6FB-6016444E0044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2266951" y="3009900"/>
            <a:ext cx="809625" cy="17240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FEA692-AA7E-4C70-9A38-35873749961F}"/>
              </a:ext>
            </a:extLst>
          </p:cNvPr>
          <p:cNvCxnSpPr/>
          <p:nvPr/>
        </p:nvCxnSpPr>
        <p:spPr>
          <a:xfrm flipV="1">
            <a:off x="4276725" y="4930260"/>
            <a:ext cx="1143000" cy="21324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AD0064-3B89-443A-98F1-01268938803A}"/>
              </a:ext>
            </a:extLst>
          </p:cNvPr>
          <p:cNvCxnSpPr/>
          <p:nvPr/>
        </p:nvCxnSpPr>
        <p:spPr>
          <a:xfrm>
            <a:off x="4276725" y="5848351"/>
            <a:ext cx="1333500" cy="55923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F90BBB-46A9-4161-B985-15DA5216C5DA}"/>
              </a:ext>
            </a:extLst>
          </p:cNvPr>
          <p:cNvCxnSpPr>
            <a:cxnSpLocks/>
          </p:cNvCxnSpPr>
          <p:nvPr/>
        </p:nvCxnSpPr>
        <p:spPr>
          <a:xfrm flipV="1">
            <a:off x="4276725" y="4543425"/>
            <a:ext cx="2590800" cy="9525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8C3334-65BB-4265-B750-CD1BB15D08E9}"/>
              </a:ext>
            </a:extLst>
          </p:cNvPr>
          <p:cNvCxnSpPr/>
          <p:nvPr/>
        </p:nvCxnSpPr>
        <p:spPr>
          <a:xfrm flipV="1">
            <a:off x="3981451" y="4188086"/>
            <a:ext cx="600075" cy="54584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4002F4-133B-4C03-A57F-EF8CD55EEA9C}"/>
              </a:ext>
            </a:extLst>
          </p:cNvPr>
          <p:cNvCxnSpPr>
            <a:cxnSpLocks/>
          </p:cNvCxnSpPr>
          <p:nvPr/>
        </p:nvCxnSpPr>
        <p:spPr>
          <a:xfrm>
            <a:off x="4276725" y="6407588"/>
            <a:ext cx="2305052" cy="2805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42AE6A-C4C1-48C3-92AB-ED642A88049D}"/>
              </a:ext>
            </a:extLst>
          </p:cNvPr>
          <p:cNvCxnSpPr/>
          <p:nvPr/>
        </p:nvCxnSpPr>
        <p:spPr>
          <a:xfrm flipH="1" flipV="1">
            <a:off x="2181226" y="3543300"/>
            <a:ext cx="85725" cy="11906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0A10F5E-EADA-4291-9B82-D3F3BC7C3151}"/>
              </a:ext>
            </a:extLst>
          </p:cNvPr>
          <p:cNvSpPr/>
          <p:nvPr/>
        </p:nvSpPr>
        <p:spPr>
          <a:xfrm>
            <a:off x="2104345" y="4313604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A8B8A1-27D4-4D58-A68A-5A53FDD913FC}"/>
              </a:ext>
            </a:extLst>
          </p:cNvPr>
          <p:cNvSpPr/>
          <p:nvPr/>
        </p:nvSpPr>
        <p:spPr>
          <a:xfrm>
            <a:off x="6677025" y="4483556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F88DED7-B96A-4CCA-B7F3-8BE5B45D314D}"/>
              </a:ext>
            </a:extLst>
          </p:cNvPr>
          <p:cNvSpPr/>
          <p:nvPr/>
        </p:nvSpPr>
        <p:spPr>
          <a:xfrm>
            <a:off x="4703989" y="4893130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EDFBCC-9C18-479A-AB5B-2BBBBD9E3481}"/>
              </a:ext>
            </a:extLst>
          </p:cNvPr>
          <p:cNvSpPr/>
          <p:nvPr/>
        </p:nvSpPr>
        <p:spPr>
          <a:xfrm>
            <a:off x="3194957" y="4063233"/>
            <a:ext cx="239486" cy="250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8278E4-5277-4B01-8423-D01C1AF73265}"/>
              </a:ext>
            </a:extLst>
          </p:cNvPr>
          <p:cNvSpPr/>
          <p:nvPr/>
        </p:nvSpPr>
        <p:spPr>
          <a:xfrm>
            <a:off x="3719419" y="3644788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F0A98B-ED84-42A4-9841-A624BD34C19F}"/>
              </a:ext>
            </a:extLst>
          </p:cNvPr>
          <p:cNvSpPr/>
          <p:nvPr/>
        </p:nvSpPr>
        <p:spPr>
          <a:xfrm>
            <a:off x="5324288" y="4785411"/>
            <a:ext cx="219263" cy="215436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sx="93000" sy="93000" rotWithShape="0">
              <a:srgbClr val="000000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C46D75D2-95AB-46A9-AE4E-F094EC0FCE11}"/>
              </a:ext>
            </a:extLst>
          </p:cNvPr>
          <p:cNvSpPr/>
          <p:nvPr/>
        </p:nvSpPr>
        <p:spPr>
          <a:xfrm>
            <a:off x="6715219" y="1772882"/>
            <a:ext cx="895163" cy="4915257"/>
          </a:xfrm>
          <a:prstGeom prst="righ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AA31D8-C5F2-4A6F-B562-D55F92FA7A61}"/>
              </a:ext>
            </a:extLst>
          </p:cNvPr>
          <p:cNvSpPr txBox="1"/>
          <p:nvPr/>
        </p:nvSpPr>
        <p:spPr>
          <a:xfrm>
            <a:off x="7467693" y="1515586"/>
            <a:ext cx="3108467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Can potentially be collected and captured in an impact-oriented monitoring system</a:t>
            </a:r>
          </a:p>
          <a:p>
            <a:pPr marL="742950" lvl="1" indent="-285750" defTabSz="457200">
              <a:buFontTx/>
              <a:buChar char="-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Actors</a:t>
            </a:r>
          </a:p>
          <a:p>
            <a:pPr marL="742950" lvl="1" indent="-285750" defTabSz="457200">
              <a:buFontTx/>
              <a:buChar char="-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Actions and interactions</a:t>
            </a:r>
          </a:p>
          <a:p>
            <a:pPr marL="742950" lvl="1" indent="-285750" defTabSz="457200">
              <a:buFontTx/>
              <a:buChar char="-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Results/achievements of actions and interactions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</a:pPr>
            <a:endParaRPr lang="en-US" sz="1700" dirty="0">
              <a:solidFill>
                <a:prstClr val="black"/>
              </a:solidFill>
              <a:latin typeface="Gill Sans M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Focus on alignment efforts (efforts to align actors, actions and results with expected project outcomes)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700" dirty="0">
              <a:solidFill>
                <a:prstClr val="black"/>
              </a:solidFill>
              <a:latin typeface="Gill Sans M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Collect at set intervals that correspond to project reporting timelines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700" dirty="0">
              <a:solidFill>
                <a:prstClr val="black"/>
              </a:solidFill>
              <a:latin typeface="Gill Sans M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Potential for unexpected productive interactions and impacts to be noted</a:t>
            </a:r>
            <a:endParaRPr lang="en-ZA" sz="1700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90335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E2AF25-BD9A-4BDF-8B86-CF3E18AD843B}"/>
              </a:ext>
            </a:extLst>
          </p:cNvPr>
          <p:cNvSpPr/>
          <p:nvPr/>
        </p:nvSpPr>
        <p:spPr>
          <a:xfrm>
            <a:off x="4667250" y="2914654"/>
            <a:ext cx="2400300" cy="19431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E96A9-294A-4C8F-8246-62513E3FA787}"/>
              </a:ext>
            </a:extLst>
          </p:cNvPr>
          <p:cNvSpPr txBox="1"/>
          <p:nvPr/>
        </p:nvSpPr>
        <p:spPr>
          <a:xfrm>
            <a:off x="4772025" y="3059965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  <a:latin typeface="Gill Sans MT"/>
              </a:rPr>
              <a:t>Interactions set 2</a:t>
            </a:r>
          </a:p>
          <a:p>
            <a:pPr algn="ctr" defTabSz="457200"/>
            <a:endParaRPr lang="en-US" b="1" dirty="0">
              <a:solidFill>
                <a:prstClr val="black"/>
              </a:solidFill>
              <a:latin typeface="Gill Sans MT"/>
            </a:endParaRP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Stakeholder-stakeholder interactions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8C33E608-EAAF-4F45-A2AF-F705570E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600" y="3581398"/>
            <a:ext cx="914400" cy="9936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34D539C-DEBD-40CA-A451-FF304A2C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6986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Interactions set 2</a:t>
            </a:r>
            <a:endParaRPr lang="en-ZA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07C377-690C-49A7-B14F-05E4B81458A7}"/>
              </a:ext>
            </a:extLst>
          </p:cNvPr>
          <p:cNvSpPr/>
          <p:nvPr/>
        </p:nvSpPr>
        <p:spPr>
          <a:xfrm>
            <a:off x="7810500" y="1781178"/>
            <a:ext cx="2400300" cy="295273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F7338E-1A90-44FA-93DD-4C56D7F10A10}"/>
              </a:ext>
            </a:extLst>
          </p:cNvPr>
          <p:cNvSpPr txBox="1"/>
          <p:nvPr/>
        </p:nvSpPr>
        <p:spPr>
          <a:xfrm>
            <a:off x="8020050" y="1744147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Desired impact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DA09B3-9C79-4B05-9BF7-D26F02B9499B}"/>
              </a:ext>
            </a:extLst>
          </p:cNvPr>
          <p:cNvSpPr/>
          <p:nvPr/>
        </p:nvSpPr>
        <p:spPr>
          <a:xfrm>
            <a:off x="1876425" y="6105524"/>
            <a:ext cx="2400300" cy="381001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A0BB5E-DCAD-4D7C-A792-23AAF8F4580A}"/>
              </a:ext>
            </a:extLst>
          </p:cNvPr>
          <p:cNvSpPr txBox="1"/>
          <p:nvPr/>
        </p:nvSpPr>
        <p:spPr>
          <a:xfrm>
            <a:off x="1981200" y="6117192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 MT"/>
              </a:rPr>
              <a:t>Interactions set 1</a:t>
            </a:r>
            <a:endParaRPr lang="en-ZA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67D04-09EC-4C72-96F5-2806E0200314}"/>
              </a:ext>
            </a:extLst>
          </p:cNvPr>
          <p:cNvSpPr txBox="1"/>
          <p:nvPr/>
        </p:nvSpPr>
        <p:spPr>
          <a:xfrm>
            <a:off x="7691438" y="2318296"/>
            <a:ext cx="2847975" cy="4539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700" dirty="0">
                <a:solidFill>
                  <a:prstClr val="black"/>
                </a:solidFill>
                <a:latin typeface="Gill Sans MT"/>
              </a:rPr>
              <a:t>Three sources to fill this intermediate space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Ask project leaders who their direct stakeholders interacted with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Ask project leaders what must still be done to achieve the expected outcome – who, when, how, to what effect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  <a:latin typeface="Gill Sans MT"/>
              </a:rPr>
              <a:t>Identify relevant indirect and intermediary stakeholders based on insights about translation between project results and desired impacts – funding organisation to act</a:t>
            </a:r>
            <a:endParaRPr lang="en-ZA" sz="17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5778AAD-13E6-4ADD-A766-FE6CE63E45AE}"/>
              </a:ext>
            </a:extLst>
          </p:cNvPr>
          <p:cNvSpPr/>
          <p:nvPr/>
        </p:nvSpPr>
        <p:spPr>
          <a:xfrm>
            <a:off x="7129462" y="2686051"/>
            <a:ext cx="571500" cy="2657475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4308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Nelius Boshoff</a:t>
            </a:r>
          </a:p>
          <a:p>
            <a:r>
              <a:rPr lang="en-US" b="1" dirty="0"/>
              <a:t>scb@sun.ac.za</a:t>
            </a:r>
          </a:p>
        </p:txBody>
      </p:sp>
    </p:spTree>
    <p:extLst>
      <p:ext uri="{BB962C8B-B14F-4D97-AF65-F5344CB8AC3E}">
        <p14:creationId xmlns:p14="http://schemas.microsoft.com/office/powerpoint/2010/main" val="3416492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David </a:t>
            </a: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Dooghe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 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Strategic Advisor &amp; Researcher, Environmental Planning Strategy &amp; Policy, TNO, Netherlands	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3753806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4852492"/>
            <a:ext cx="4491355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4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SOCIETAL </a:t>
            </a:r>
            <a:r>
              <a:rPr kumimoji="0" sz="3000" b="1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</a:t>
            </a:r>
            <a:r>
              <a:rPr kumimoji="0" sz="3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WHEEL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34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DRS. </a:t>
            </a:r>
            <a:r>
              <a:rPr kumimoji="0" sz="3000" b="0" i="0" u="none" strike="noStrike" kern="1200" cap="none" spc="-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D.J.E.A.</a:t>
            </a:r>
            <a:r>
              <a:rPr kumimoji="0" sz="3000" b="0" i="0" u="none" strike="noStrike" kern="1200" cap="none" spc="-3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DOOGHE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0008" y="5070347"/>
            <a:ext cx="62865" cy="1788160"/>
            <a:chOff x="550008" y="5070347"/>
            <a:chExt cx="62865" cy="1788160"/>
          </a:xfrm>
        </p:grpSpPr>
        <p:sp>
          <p:nvSpPr>
            <p:cNvPr id="4" name="object 4"/>
            <p:cNvSpPr/>
            <p:nvPr/>
          </p:nvSpPr>
          <p:spPr>
            <a:xfrm>
              <a:off x="550008" y="5070347"/>
              <a:ext cx="62865" cy="182880"/>
            </a:xfrm>
            <a:custGeom>
              <a:avLst/>
              <a:gdLst/>
              <a:ahLst/>
              <a:cxnLst/>
              <a:rect l="l" t="t" r="r" b="b"/>
              <a:pathLst>
                <a:path w="62865" h="182879">
                  <a:moveTo>
                    <a:pt x="17414" y="0"/>
                  </a:moveTo>
                  <a:lnTo>
                    <a:pt x="13412" y="1089"/>
                  </a:lnTo>
                  <a:lnTo>
                    <a:pt x="5618" y="5953"/>
                  </a:lnTo>
                  <a:lnTo>
                    <a:pt x="350" y="16984"/>
                  </a:lnTo>
                  <a:lnTo>
                    <a:pt x="3927" y="36575"/>
                  </a:lnTo>
                  <a:lnTo>
                    <a:pt x="26393" y="91439"/>
                  </a:lnTo>
                  <a:lnTo>
                    <a:pt x="20778" y="107918"/>
                  </a:lnTo>
                  <a:lnTo>
                    <a:pt x="8410" y="146303"/>
                  </a:lnTo>
                  <a:lnTo>
                    <a:pt x="1048" y="163306"/>
                  </a:lnTo>
                  <a:lnTo>
                    <a:pt x="0" y="172783"/>
                  </a:lnTo>
                  <a:lnTo>
                    <a:pt x="6528" y="178165"/>
                  </a:lnTo>
                  <a:lnTo>
                    <a:pt x="21897" y="182879"/>
                  </a:lnTo>
                  <a:lnTo>
                    <a:pt x="28846" y="171682"/>
                  </a:lnTo>
                  <a:lnTo>
                    <a:pt x="43795" y="145399"/>
                  </a:lnTo>
                  <a:lnTo>
                    <a:pt x="57902" y="114996"/>
                  </a:lnTo>
                  <a:lnTo>
                    <a:pt x="62322" y="91439"/>
                  </a:lnTo>
                  <a:lnTo>
                    <a:pt x="61620" y="77652"/>
                  </a:lnTo>
                  <a:lnTo>
                    <a:pt x="56708" y="63531"/>
                  </a:lnTo>
                  <a:lnTo>
                    <a:pt x="43376" y="40505"/>
                  </a:lnTo>
                  <a:lnTo>
                    <a:pt x="17414" y="0"/>
                  </a:lnTo>
                  <a:close/>
                </a:path>
              </a:pathLst>
            </a:custGeom>
            <a:solidFill>
              <a:srgbClr val="70A3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76072" y="5303519"/>
              <a:ext cx="7620" cy="1554480"/>
            </a:xfrm>
            <a:custGeom>
              <a:avLst/>
              <a:gdLst/>
              <a:ahLst/>
              <a:cxnLst/>
              <a:rect l="l" t="t" r="r" b="b"/>
              <a:pathLst>
                <a:path w="7620" h="1554479">
                  <a:moveTo>
                    <a:pt x="5918" y="0"/>
                  </a:moveTo>
                  <a:lnTo>
                    <a:pt x="1701" y="0"/>
                  </a:lnTo>
                  <a:lnTo>
                    <a:pt x="0" y="1650"/>
                  </a:lnTo>
                  <a:lnTo>
                    <a:pt x="0" y="1554477"/>
                  </a:lnTo>
                  <a:lnTo>
                    <a:pt x="7620" y="1554477"/>
                  </a:lnTo>
                  <a:lnTo>
                    <a:pt x="7620" y="1650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60577" y="6073851"/>
            <a:ext cx="1226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600" b="0" i="0" u="none" strike="noStrike" kern="120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3886" y="2407157"/>
            <a:ext cx="0" cy="4451350"/>
          </a:xfrm>
          <a:custGeom>
            <a:avLst/>
            <a:gdLst/>
            <a:ahLst/>
            <a:cxnLst/>
            <a:rect l="l" t="t" r="r" b="b"/>
            <a:pathLst>
              <a:path h="4451350">
                <a:moveTo>
                  <a:pt x="0" y="0"/>
                </a:moveTo>
                <a:lnTo>
                  <a:pt x="0" y="4450999"/>
                </a:lnTo>
              </a:path>
            </a:pathLst>
          </a:custGeom>
          <a:ln w="7200">
            <a:solidFill>
              <a:srgbClr val="70A3C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42354" y="2407157"/>
            <a:ext cx="0" cy="4451350"/>
          </a:xfrm>
          <a:custGeom>
            <a:avLst/>
            <a:gdLst/>
            <a:ahLst/>
            <a:cxnLst/>
            <a:rect l="l" t="t" r="r" b="b"/>
            <a:pathLst>
              <a:path h="4451350">
                <a:moveTo>
                  <a:pt x="0" y="0"/>
                </a:moveTo>
                <a:lnTo>
                  <a:pt x="0" y="4450999"/>
                </a:lnTo>
              </a:path>
            </a:pathLst>
          </a:custGeom>
          <a:ln w="7200">
            <a:solidFill>
              <a:srgbClr val="70A3C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881" y="901446"/>
            <a:ext cx="0" cy="5958205"/>
          </a:xfrm>
          <a:custGeom>
            <a:avLst/>
            <a:gdLst/>
            <a:ahLst/>
            <a:cxnLst/>
            <a:rect l="l" t="t" r="r" b="b"/>
            <a:pathLst>
              <a:path h="5958205">
                <a:moveTo>
                  <a:pt x="0" y="0"/>
                </a:moveTo>
                <a:lnTo>
                  <a:pt x="0" y="595788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5441" y="667883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90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6"/>
                </a:lnTo>
                <a:lnTo>
                  <a:pt x="5771" y="169166"/>
                </a:lnTo>
                <a:lnTo>
                  <a:pt x="19362" y="173615"/>
                </a:lnTo>
                <a:lnTo>
                  <a:pt x="38727" y="138025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3"/>
                </a:lnTo>
                <a:lnTo>
                  <a:pt x="50146" y="60332"/>
                </a:lnTo>
                <a:lnTo>
                  <a:pt x="15394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881" y="761"/>
            <a:ext cx="0" cy="595630"/>
          </a:xfrm>
          <a:custGeom>
            <a:avLst/>
            <a:gdLst/>
            <a:ahLst/>
            <a:cxnLst/>
            <a:rect l="l" t="t" r="r" b="b"/>
            <a:pathLst>
              <a:path h="595630">
                <a:moveTo>
                  <a:pt x="0" y="0"/>
                </a:moveTo>
                <a:lnTo>
                  <a:pt x="0" y="59537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61347" y="5913120"/>
            <a:ext cx="1170940" cy="411480"/>
          </a:xfrm>
          <a:custGeom>
            <a:avLst/>
            <a:gdLst/>
            <a:ahLst/>
            <a:cxnLst/>
            <a:rect l="l" t="t" r="r" b="b"/>
            <a:pathLst>
              <a:path w="1170940" h="411479">
                <a:moveTo>
                  <a:pt x="916359" y="244754"/>
                </a:moveTo>
                <a:lnTo>
                  <a:pt x="762507" y="244754"/>
                </a:lnTo>
                <a:lnTo>
                  <a:pt x="775032" y="291592"/>
                </a:lnTo>
                <a:lnTo>
                  <a:pt x="797597" y="332124"/>
                </a:lnTo>
                <a:lnTo>
                  <a:pt x="829024" y="365364"/>
                </a:lnTo>
                <a:lnTo>
                  <a:pt x="868134" y="390327"/>
                </a:lnTo>
                <a:lnTo>
                  <a:pt x="913749" y="406027"/>
                </a:lnTo>
                <a:lnTo>
                  <a:pt x="964692" y="411479"/>
                </a:lnTo>
                <a:lnTo>
                  <a:pt x="1011838" y="406226"/>
                </a:lnTo>
                <a:lnTo>
                  <a:pt x="1055132" y="391168"/>
                </a:lnTo>
                <a:lnTo>
                  <a:pt x="1093334" y="367360"/>
                </a:lnTo>
                <a:lnTo>
                  <a:pt x="1125205" y="335859"/>
                </a:lnTo>
                <a:lnTo>
                  <a:pt x="1149504" y="297718"/>
                </a:lnTo>
                <a:lnTo>
                  <a:pt x="1160726" y="266039"/>
                </a:lnTo>
                <a:lnTo>
                  <a:pt x="964692" y="266039"/>
                </a:lnTo>
                <a:lnTo>
                  <a:pt x="939782" y="261605"/>
                </a:lnTo>
                <a:lnTo>
                  <a:pt x="919527" y="249191"/>
                </a:lnTo>
                <a:lnTo>
                  <a:pt x="916359" y="244754"/>
                </a:lnTo>
                <a:close/>
              </a:path>
              <a:path w="1170940" h="411479">
                <a:moveTo>
                  <a:pt x="269494" y="156082"/>
                </a:moveTo>
                <a:lnTo>
                  <a:pt x="113537" y="156082"/>
                </a:lnTo>
                <a:lnTo>
                  <a:pt x="113537" y="361822"/>
                </a:lnTo>
                <a:lnTo>
                  <a:pt x="116185" y="380441"/>
                </a:lnTo>
                <a:lnTo>
                  <a:pt x="124142" y="393741"/>
                </a:lnTo>
                <a:lnTo>
                  <a:pt x="137433" y="401720"/>
                </a:lnTo>
                <a:lnTo>
                  <a:pt x="156082" y="404380"/>
                </a:lnTo>
                <a:lnTo>
                  <a:pt x="269494" y="404380"/>
                </a:lnTo>
                <a:lnTo>
                  <a:pt x="269494" y="156082"/>
                </a:lnTo>
                <a:close/>
              </a:path>
              <a:path w="1170940" h="411479">
                <a:moveTo>
                  <a:pt x="457580" y="7099"/>
                </a:moveTo>
                <a:lnTo>
                  <a:pt x="0" y="7099"/>
                </a:lnTo>
                <a:lnTo>
                  <a:pt x="33" y="113761"/>
                </a:lnTo>
                <a:lnTo>
                  <a:pt x="2720" y="133633"/>
                </a:lnTo>
                <a:lnTo>
                  <a:pt x="11096" y="146770"/>
                </a:lnTo>
                <a:lnTo>
                  <a:pt x="25449" y="153921"/>
                </a:lnTo>
                <a:lnTo>
                  <a:pt x="46100" y="156082"/>
                </a:lnTo>
                <a:lnTo>
                  <a:pt x="361823" y="156082"/>
                </a:lnTo>
                <a:lnTo>
                  <a:pt x="361823" y="361822"/>
                </a:lnTo>
                <a:lnTo>
                  <a:pt x="364470" y="380441"/>
                </a:lnTo>
                <a:lnTo>
                  <a:pt x="372427" y="393741"/>
                </a:lnTo>
                <a:lnTo>
                  <a:pt x="385718" y="401720"/>
                </a:lnTo>
                <a:lnTo>
                  <a:pt x="404368" y="404380"/>
                </a:lnTo>
                <a:lnTo>
                  <a:pt x="507237" y="404380"/>
                </a:lnTo>
                <a:lnTo>
                  <a:pt x="507237" y="251853"/>
                </a:lnTo>
                <a:lnTo>
                  <a:pt x="762507" y="251853"/>
                </a:lnTo>
                <a:lnTo>
                  <a:pt x="762507" y="244754"/>
                </a:lnTo>
                <a:lnTo>
                  <a:pt x="916359" y="244754"/>
                </a:lnTo>
                <a:lnTo>
                  <a:pt x="905916" y="230126"/>
                </a:lnTo>
                <a:lnTo>
                  <a:pt x="900937" y="205739"/>
                </a:lnTo>
                <a:lnTo>
                  <a:pt x="905916" y="182848"/>
                </a:lnTo>
                <a:lnTo>
                  <a:pt x="914819" y="170268"/>
                </a:lnTo>
                <a:lnTo>
                  <a:pt x="762507" y="170268"/>
                </a:lnTo>
                <a:lnTo>
                  <a:pt x="762507" y="163169"/>
                </a:lnTo>
                <a:lnTo>
                  <a:pt x="613536" y="163169"/>
                </a:lnTo>
                <a:lnTo>
                  <a:pt x="528447" y="42570"/>
                </a:lnTo>
                <a:lnTo>
                  <a:pt x="512909" y="26553"/>
                </a:lnTo>
                <a:lnTo>
                  <a:pt x="497014" y="15524"/>
                </a:lnTo>
                <a:lnTo>
                  <a:pt x="479119" y="9150"/>
                </a:lnTo>
                <a:lnTo>
                  <a:pt x="457580" y="7099"/>
                </a:lnTo>
                <a:close/>
              </a:path>
              <a:path w="1170940" h="411479">
                <a:moveTo>
                  <a:pt x="762507" y="251853"/>
                </a:moveTo>
                <a:lnTo>
                  <a:pt x="507237" y="251853"/>
                </a:lnTo>
                <a:lnTo>
                  <a:pt x="595883" y="368909"/>
                </a:lnTo>
                <a:lnTo>
                  <a:pt x="611421" y="384926"/>
                </a:lnTo>
                <a:lnTo>
                  <a:pt x="627316" y="395955"/>
                </a:lnTo>
                <a:lnTo>
                  <a:pt x="645211" y="402329"/>
                </a:lnTo>
                <a:lnTo>
                  <a:pt x="666750" y="404380"/>
                </a:lnTo>
                <a:lnTo>
                  <a:pt x="762507" y="404380"/>
                </a:lnTo>
                <a:lnTo>
                  <a:pt x="762507" y="251853"/>
                </a:lnTo>
                <a:close/>
              </a:path>
              <a:path w="1170940" h="411479">
                <a:moveTo>
                  <a:pt x="1161033" y="145440"/>
                </a:moveTo>
                <a:lnTo>
                  <a:pt x="964692" y="145440"/>
                </a:lnTo>
                <a:lnTo>
                  <a:pt x="987619" y="150372"/>
                </a:lnTo>
                <a:lnTo>
                  <a:pt x="1006856" y="163617"/>
                </a:lnTo>
                <a:lnTo>
                  <a:pt x="1020091" y="182848"/>
                </a:lnTo>
                <a:lnTo>
                  <a:pt x="1025017" y="205739"/>
                </a:lnTo>
                <a:lnTo>
                  <a:pt x="1020091" y="230126"/>
                </a:lnTo>
                <a:lnTo>
                  <a:pt x="1006856" y="249191"/>
                </a:lnTo>
                <a:lnTo>
                  <a:pt x="987619" y="261605"/>
                </a:lnTo>
                <a:lnTo>
                  <a:pt x="964692" y="266039"/>
                </a:lnTo>
                <a:lnTo>
                  <a:pt x="1160726" y="266039"/>
                </a:lnTo>
                <a:lnTo>
                  <a:pt x="1164993" y="253993"/>
                </a:lnTo>
                <a:lnTo>
                  <a:pt x="1170431" y="205739"/>
                </a:lnTo>
                <a:lnTo>
                  <a:pt x="1165180" y="157486"/>
                </a:lnTo>
                <a:lnTo>
                  <a:pt x="1161033" y="145440"/>
                </a:lnTo>
                <a:close/>
              </a:path>
              <a:path w="1170940" h="411479">
                <a:moveTo>
                  <a:pt x="964692" y="0"/>
                </a:moveTo>
                <a:lnTo>
                  <a:pt x="913749" y="5714"/>
                </a:lnTo>
                <a:lnTo>
                  <a:pt x="868134" y="22071"/>
                </a:lnTo>
                <a:lnTo>
                  <a:pt x="829024" y="47886"/>
                </a:lnTo>
                <a:lnTo>
                  <a:pt x="797597" y="81979"/>
                </a:lnTo>
                <a:lnTo>
                  <a:pt x="775032" y="123167"/>
                </a:lnTo>
                <a:lnTo>
                  <a:pt x="762507" y="170268"/>
                </a:lnTo>
                <a:lnTo>
                  <a:pt x="914819" y="170268"/>
                </a:lnTo>
                <a:lnTo>
                  <a:pt x="919527" y="163617"/>
                </a:lnTo>
                <a:lnTo>
                  <a:pt x="939782" y="150372"/>
                </a:lnTo>
                <a:lnTo>
                  <a:pt x="964692" y="145440"/>
                </a:lnTo>
                <a:lnTo>
                  <a:pt x="1161033" y="145440"/>
                </a:lnTo>
                <a:lnTo>
                  <a:pt x="1150126" y="113761"/>
                </a:lnTo>
                <a:lnTo>
                  <a:pt x="1126324" y="75620"/>
                </a:lnTo>
                <a:lnTo>
                  <a:pt x="1094827" y="44119"/>
                </a:lnTo>
                <a:lnTo>
                  <a:pt x="1056687" y="20311"/>
                </a:lnTo>
                <a:lnTo>
                  <a:pt x="1012957" y="5253"/>
                </a:lnTo>
                <a:lnTo>
                  <a:pt x="964692" y="0"/>
                </a:lnTo>
                <a:close/>
              </a:path>
              <a:path w="1170940" h="411479">
                <a:moveTo>
                  <a:pt x="716406" y="7099"/>
                </a:moveTo>
                <a:lnTo>
                  <a:pt x="613536" y="7099"/>
                </a:lnTo>
                <a:lnTo>
                  <a:pt x="613536" y="163169"/>
                </a:lnTo>
                <a:lnTo>
                  <a:pt x="762507" y="163169"/>
                </a:lnTo>
                <a:lnTo>
                  <a:pt x="762507" y="53212"/>
                </a:lnTo>
                <a:lnTo>
                  <a:pt x="759805" y="32538"/>
                </a:lnTo>
                <a:lnTo>
                  <a:pt x="751458" y="18183"/>
                </a:lnTo>
                <a:lnTo>
                  <a:pt x="737111" y="9814"/>
                </a:lnTo>
                <a:lnTo>
                  <a:pt x="716406" y="7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512552" y="6150864"/>
            <a:ext cx="681355" cy="173990"/>
          </a:xfrm>
          <a:custGeom>
            <a:avLst/>
            <a:gdLst/>
            <a:ahLst/>
            <a:cxnLst/>
            <a:rect l="l" t="t" r="r" b="b"/>
            <a:pathLst>
              <a:path w="681354" h="173989">
                <a:moveTo>
                  <a:pt x="620902" y="42545"/>
                </a:moveTo>
                <a:lnTo>
                  <a:pt x="596528" y="47031"/>
                </a:lnTo>
                <a:lnTo>
                  <a:pt x="577453" y="59828"/>
                </a:lnTo>
                <a:lnTo>
                  <a:pt x="565021" y="79937"/>
                </a:lnTo>
                <a:lnTo>
                  <a:pt x="560577" y="106362"/>
                </a:lnTo>
                <a:lnTo>
                  <a:pt x="565021" y="134843"/>
                </a:lnTo>
                <a:lnTo>
                  <a:pt x="577453" y="156008"/>
                </a:lnTo>
                <a:lnTo>
                  <a:pt x="596528" y="169193"/>
                </a:lnTo>
                <a:lnTo>
                  <a:pt x="620902" y="173736"/>
                </a:lnTo>
                <a:lnTo>
                  <a:pt x="640774" y="171131"/>
                </a:lnTo>
                <a:lnTo>
                  <a:pt x="657288" y="163541"/>
                </a:lnTo>
                <a:lnTo>
                  <a:pt x="668610" y="152463"/>
                </a:lnTo>
                <a:lnTo>
                  <a:pt x="620902" y="152463"/>
                </a:lnTo>
                <a:lnTo>
                  <a:pt x="608421" y="149859"/>
                </a:lnTo>
                <a:lnTo>
                  <a:pt x="598297" y="142268"/>
                </a:lnTo>
                <a:lnTo>
                  <a:pt x="591506" y="130024"/>
                </a:lnTo>
                <a:lnTo>
                  <a:pt x="589026" y="113461"/>
                </a:lnTo>
                <a:lnTo>
                  <a:pt x="589026" y="109918"/>
                </a:lnTo>
                <a:lnTo>
                  <a:pt x="681227" y="109918"/>
                </a:lnTo>
                <a:lnTo>
                  <a:pt x="681227" y="106362"/>
                </a:lnTo>
                <a:lnTo>
                  <a:pt x="679440" y="95732"/>
                </a:lnTo>
                <a:lnTo>
                  <a:pt x="592581" y="95732"/>
                </a:lnTo>
                <a:lnTo>
                  <a:pt x="594506" y="81217"/>
                </a:lnTo>
                <a:lnTo>
                  <a:pt x="600074" y="70026"/>
                </a:lnTo>
                <a:lnTo>
                  <a:pt x="608976" y="62823"/>
                </a:lnTo>
                <a:lnTo>
                  <a:pt x="620902" y="60274"/>
                </a:lnTo>
                <a:lnTo>
                  <a:pt x="664628" y="60274"/>
                </a:lnTo>
                <a:lnTo>
                  <a:pt x="664352" y="59828"/>
                </a:lnTo>
                <a:lnTo>
                  <a:pt x="645277" y="47031"/>
                </a:lnTo>
                <a:lnTo>
                  <a:pt x="620902" y="42545"/>
                </a:lnTo>
                <a:close/>
              </a:path>
              <a:path w="681354" h="173989">
                <a:moveTo>
                  <a:pt x="525145" y="63817"/>
                </a:moveTo>
                <a:lnTo>
                  <a:pt x="496697" y="63817"/>
                </a:lnTo>
                <a:lnTo>
                  <a:pt x="496697" y="170192"/>
                </a:lnTo>
                <a:lnTo>
                  <a:pt x="525145" y="170192"/>
                </a:lnTo>
                <a:lnTo>
                  <a:pt x="525145" y="63817"/>
                </a:lnTo>
                <a:close/>
              </a:path>
              <a:path w="681354" h="173989">
                <a:moveTo>
                  <a:pt x="652779" y="131191"/>
                </a:moveTo>
                <a:lnTo>
                  <a:pt x="646852" y="140499"/>
                </a:lnTo>
                <a:lnTo>
                  <a:pt x="639556" y="147146"/>
                </a:lnTo>
                <a:lnTo>
                  <a:pt x="630902" y="151134"/>
                </a:lnTo>
                <a:lnTo>
                  <a:pt x="620902" y="152463"/>
                </a:lnTo>
                <a:lnTo>
                  <a:pt x="668610" y="152463"/>
                </a:lnTo>
                <a:lnTo>
                  <a:pt x="669801" y="151297"/>
                </a:lnTo>
                <a:lnTo>
                  <a:pt x="677672" y="134734"/>
                </a:lnTo>
                <a:lnTo>
                  <a:pt x="652779" y="131191"/>
                </a:lnTo>
                <a:close/>
              </a:path>
              <a:path w="681354" h="173989">
                <a:moveTo>
                  <a:pt x="664628" y="60274"/>
                </a:moveTo>
                <a:lnTo>
                  <a:pt x="620902" y="60274"/>
                </a:lnTo>
                <a:lnTo>
                  <a:pt x="632848" y="62324"/>
                </a:lnTo>
                <a:lnTo>
                  <a:pt x="641794" y="68697"/>
                </a:lnTo>
                <a:lnTo>
                  <a:pt x="647406" y="79723"/>
                </a:lnTo>
                <a:lnTo>
                  <a:pt x="649351" y="95732"/>
                </a:lnTo>
                <a:lnTo>
                  <a:pt x="679440" y="95732"/>
                </a:lnTo>
                <a:lnTo>
                  <a:pt x="676784" y="79937"/>
                </a:lnTo>
                <a:lnTo>
                  <a:pt x="664628" y="60274"/>
                </a:lnTo>
                <a:close/>
              </a:path>
              <a:path w="681354" h="173989">
                <a:moveTo>
                  <a:pt x="553466" y="46088"/>
                </a:moveTo>
                <a:lnTo>
                  <a:pt x="475488" y="46088"/>
                </a:lnTo>
                <a:lnTo>
                  <a:pt x="475488" y="63817"/>
                </a:lnTo>
                <a:lnTo>
                  <a:pt x="553466" y="63817"/>
                </a:lnTo>
                <a:lnTo>
                  <a:pt x="553466" y="46088"/>
                </a:lnTo>
                <a:close/>
              </a:path>
              <a:path w="681354" h="173989">
                <a:moveTo>
                  <a:pt x="560577" y="0"/>
                </a:moveTo>
                <a:lnTo>
                  <a:pt x="535813" y="0"/>
                </a:lnTo>
                <a:lnTo>
                  <a:pt x="519199" y="2659"/>
                </a:lnTo>
                <a:lnTo>
                  <a:pt x="506920" y="10637"/>
                </a:lnTo>
                <a:lnTo>
                  <a:pt x="499308" y="23933"/>
                </a:lnTo>
                <a:lnTo>
                  <a:pt x="496697" y="42545"/>
                </a:lnTo>
                <a:lnTo>
                  <a:pt x="496697" y="46088"/>
                </a:lnTo>
                <a:lnTo>
                  <a:pt x="525145" y="46088"/>
                </a:lnTo>
                <a:lnTo>
                  <a:pt x="525145" y="42545"/>
                </a:lnTo>
                <a:lnTo>
                  <a:pt x="525976" y="31188"/>
                </a:lnTo>
                <a:lnTo>
                  <a:pt x="529129" y="23488"/>
                </a:lnTo>
                <a:lnTo>
                  <a:pt x="535592" y="19113"/>
                </a:lnTo>
                <a:lnTo>
                  <a:pt x="546353" y="17729"/>
                </a:lnTo>
                <a:lnTo>
                  <a:pt x="560577" y="17729"/>
                </a:lnTo>
                <a:lnTo>
                  <a:pt x="560577" y="0"/>
                </a:lnTo>
                <a:close/>
              </a:path>
              <a:path w="681354" h="173989">
                <a:moveTo>
                  <a:pt x="560577" y="17729"/>
                </a:moveTo>
                <a:lnTo>
                  <a:pt x="549909" y="17729"/>
                </a:lnTo>
                <a:lnTo>
                  <a:pt x="553466" y="21272"/>
                </a:lnTo>
                <a:lnTo>
                  <a:pt x="560577" y="21272"/>
                </a:lnTo>
                <a:lnTo>
                  <a:pt x="560577" y="17729"/>
                </a:lnTo>
                <a:close/>
              </a:path>
              <a:path w="681354" h="173989">
                <a:moveTo>
                  <a:pt x="461264" y="46088"/>
                </a:moveTo>
                <a:lnTo>
                  <a:pt x="432816" y="46088"/>
                </a:lnTo>
                <a:lnTo>
                  <a:pt x="432816" y="170192"/>
                </a:lnTo>
                <a:lnTo>
                  <a:pt x="461264" y="170192"/>
                </a:lnTo>
                <a:lnTo>
                  <a:pt x="461264" y="46088"/>
                </a:lnTo>
                <a:close/>
              </a:path>
              <a:path w="681354" h="173989">
                <a:moveTo>
                  <a:pt x="461264" y="0"/>
                </a:moveTo>
                <a:lnTo>
                  <a:pt x="432816" y="0"/>
                </a:lnTo>
                <a:lnTo>
                  <a:pt x="432816" y="24815"/>
                </a:lnTo>
                <a:lnTo>
                  <a:pt x="461264" y="24815"/>
                </a:lnTo>
                <a:lnTo>
                  <a:pt x="461264" y="0"/>
                </a:lnTo>
                <a:close/>
              </a:path>
              <a:path w="681354" h="173989">
                <a:moveTo>
                  <a:pt x="400939" y="0"/>
                </a:moveTo>
                <a:lnTo>
                  <a:pt x="372491" y="0"/>
                </a:lnTo>
                <a:lnTo>
                  <a:pt x="372491" y="170192"/>
                </a:lnTo>
                <a:lnTo>
                  <a:pt x="400939" y="170192"/>
                </a:lnTo>
                <a:lnTo>
                  <a:pt x="400939" y="0"/>
                </a:lnTo>
                <a:close/>
              </a:path>
              <a:path w="681354" h="173989">
                <a:moveTo>
                  <a:pt x="251968" y="46088"/>
                </a:moveTo>
                <a:lnTo>
                  <a:pt x="227075" y="46088"/>
                </a:lnTo>
                <a:lnTo>
                  <a:pt x="227075" y="170192"/>
                </a:lnTo>
                <a:lnTo>
                  <a:pt x="255397" y="170192"/>
                </a:lnTo>
                <a:lnTo>
                  <a:pt x="255397" y="106362"/>
                </a:lnTo>
                <a:lnTo>
                  <a:pt x="257897" y="89799"/>
                </a:lnTo>
                <a:lnTo>
                  <a:pt x="264731" y="77555"/>
                </a:lnTo>
                <a:lnTo>
                  <a:pt x="273624" y="70916"/>
                </a:lnTo>
                <a:lnTo>
                  <a:pt x="251968" y="70916"/>
                </a:lnTo>
                <a:lnTo>
                  <a:pt x="251968" y="46088"/>
                </a:lnTo>
                <a:close/>
              </a:path>
              <a:path w="681354" h="173989">
                <a:moveTo>
                  <a:pt x="294513" y="42545"/>
                </a:moveTo>
                <a:lnTo>
                  <a:pt x="287400" y="42545"/>
                </a:lnTo>
                <a:lnTo>
                  <a:pt x="275345" y="44484"/>
                </a:lnTo>
                <a:lnTo>
                  <a:pt x="265636" y="50082"/>
                </a:lnTo>
                <a:lnTo>
                  <a:pt x="257950" y="59004"/>
                </a:lnTo>
                <a:lnTo>
                  <a:pt x="251968" y="70916"/>
                </a:lnTo>
                <a:lnTo>
                  <a:pt x="273624" y="70916"/>
                </a:lnTo>
                <a:lnTo>
                  <a:pt x="274899" y="69965"/>
                </a:lnTo>
                <a:lnTo>
                  <a:pt x="287400" y="67360"/>
                </a:lnTo>
                <a:lnTo>
                  <a:pt x="294513" y="67360"/>
                </a:lnTo>
                <a:lnTo>
                  <a:pt x="294513" y="42545"/>
                </a:lnTo>
                <a:close/>
              </a:path>
              <a:path w="681354" h="173989">
                <a:moveTo>
                  <a:pt x="145415" y="42545"/>
                </a:moveTo>
                <a:lnTo>
                  <a:pt x="121040" y="47031"/>
                </a:lnTo>
                <a:lnTo>
                  <a:pt x="101965" y="59828"/>
                </a:lnTo>
                <a:lnTo>
                  <a:pt x="89533" y="79937"/>
                </a:lnTo>
                <a:lnTo>
                  <a:pt x="85090" y="106362"/>
                </a:lnTo>
                <a:lnTo>
                  <a:pt x="89533" y="134843"/>
                </a:lnTo>
                <a:lnTo>
                  <a:pt x="101965" y="156008"/>
                </a:lnTo>
                <a:lnTo>
                  <a:pt x="121040" y="169193"/>
                </a:lnTo>
                <a:lnTo>
                  <a:pt x="145415" y="173736"/>
                </a:lnTo>
                <a:lnTo>
                  <a:pt x="169842" y="169193"/>
                </a:lnTo>
                <a:lnTo>
                  <a:pt x="188912" y="156008"/>
                </a:lnTo>
                <a:lnTo>
                  <a:pt x="190989" y="152463"/>
                </a:lnTo>
                <a:lnTo>
                  <a:pt x="145415" y="152463"/>
                </a:lnTo>
                <a:lnTo>
                  <a:pt x="132986" y="149748"/>
                </a:lnTo>
                <a:lnTo>
                  <a:pt x="122856" y="141381"/>
                </a:lnTo>
                <a:lnTo>
                  <a:pt x="116036" y="127029"/>
                </a:lnTo>
                <a:lnTo>
                  <a:pt x="113538" y="106362"/>
                </a:lnTo>
                <a:lnTo>
                  <a:pt x="116036" y="87197"/>
                </a:lnTo>
                <a:lnTo>
                  <a:pt x="122856" y="72683"/>
                </a:lnTo>
                <a:lnTo>
                  <a:pt x="132986" y="63487"/>
                </a:lnTo>
                <a:lnTo>
                  <a:pt x="145415" y="60274"/>
                </a:lnTo>
                <a:lnTo>
                  <a:pt x="189187" y="60274"/>
                </a:lnTo>
                <a:lnTo>
                  <a:pt x="188912" y="59828"/>
                </a:lnTo>
                <a:lnTo>
                  <a:pt x="169842" y="47031"/>
                </a:lnTo>
                <a:lnTo>
                  <a:pt x="145415" y="42545"/>
                </a:lnTo>
                <a:close/>
              </a:path>
              <a:path w="681354" h="173989">
                <a:moveTo>
                  <a:pt x="49656" y="63817"/>
                </a:moveTo>
                <a:lnTo>
                  <a:pt x="21336" y="63817"/>
                </a:lnTo>
                <a:lnTo>
                  <a:pt x="21336" y="170192"/>
                </a:lnTo>
                <a:lnTo>
                  <a:pt x="49656" y="170192"/>
                </a:lnTo>
                <a:lnTo>
                  <a:pt x="49656" y="63817"/>
                </a:lnTo>
                <a:close/>
              </a:path>
              <a:path w="681354" h="173989">
                <a:moveTo>
                  <a:pt x="189187" y="60274"/>
                </a:moveTo>
                <a:lnTo>
                  <a:pt x="145415" y="60274"/>
                </a:lnTo>
                <a:lnTo>
                  <a:pt x="157360" y="63487"/>
                </a:lnTo>
                <a:lnTo>
                  <a:pt x="166306" y="72683"/>
                </a:lnTo>
                <a:lnTo>
                  <a:pt x="171918" y="87197"/>
                </a:lnTo>
                <a:lnTo>
                  <a:pt x="173863" y="106362"/>
                </a:lnTo>
                <a:lnTo>
                  <a:pt x="171918" y="125535"/>
                </a:lnTo>
                <a:lnTo>
                  <a:pt x="166306" y="140052"/>
                </a:lnTo>
                <a:lnTo>
                  <a:pt x="157360" y="149250"/>
                </a:lnTo>
                <a:lnTo>
                  <a:pt x="145415" y="152463"/>
                </a:lnTo>
                <a:lnTo>
                  <a:pt x="190989" y="152463"/>
                </a:lnTo>
                <a:lnTo>
                  <a:pt x="201314" y="134843"/>
                </a:lnTo>
                <a:lnTo>
                  <a:pt x="205740" y="106362"/>
                </a:lnTo>
                <a:lnTo>
                  <a:pt x="201314" y="79937"/>
                </a:lnTo>
                <a:lnTo>
                  <a:pt x="189187" y="60274"/>
                </a:lnTo>
                <a:close/>
              </a:path>
              <a:path w="681354" h="173989">
                <a:moveTo>
                  <a:pt x="78104" y="46088"/>
                </a:moveTo>
                <a:lnTo>
                  <a:pt x="0" y="46088"/>
                </a:lnTo>
                <a:lnTo>
                  <a:pt x="0" y="63817"/>
                </a:lnTo>
                <a:lnTo>
                  <a:pt x="78104" y="63817"/>
                </a:lnTo>
                <a:lnTo>
                  <a:pt x="78104" y="46088"/>
                </a:lnTo>
                <a:close/>
              </a:path>
              <a:path w="681354" h="173989">
                <a:moveTo>
                  <a:pt x="85090" y="0"/>
                </a:moveTo>
                <a:lnTo>
                  <a:pt x="60325" y="0"/>
                </a:lnTo>
                <a:lnTo>
                  <a:pt x="43731" y="2659"/>
                </a:lnTo>
                <a:lnTo>
                  <a:pt x="31496" y="10637"/>
                </a:lnTo>
                <a:lnTo>
                  <a:pt x="23927" y="23933"/>
                </a:lnTo>
                <a:lnTo>
                  <a:pt x="21336" y="42545"/>
                </a:lnTo>
                <a:lnTo>
                  <a:pt x="21336" y="46088"/>
                </a:lnTo>
                <a:lnTo>
                  <a:pt x="49656" y="46088"/>
                </a:lnTo>
                <a:lnTo>
                  <a:pt x="49656" y="42545"/>
                </a:lnTo>
                <a:lnTo>
                  <a:pt x="50490" y="31188"/>
                </a:lnTo>
                <a:lnTo>
                  <a:pt x="53657" y="23488"/>
                </a:lnTo>
                <a:lnTo>
                  <a:pt x="60158" y="19113"/>
                </a:lnTo>
                <a:lnTo>
                  <a:pt x="70993" y="17729"/>
                </a:lnTo>
                <a:lnTo>
                  <a:pt x="85090" y="17729"/>
                </a:lnTo>
                <a:lnTo>
                  <a:pt x="85090" y="0"/>
                </a:lnTo>
                <a:close/>
              </a:path>
              <a:path w="681354" h="173989">
                <a:moveTo>
                  <a:pt x="85090" y="17729"/>
                </a:moveTo>
                <a:lnTo>
                  <a:pt x="74549" y="17729"/>
                </a:lnTo>
                <a:lnTo>
                  <a:pt x="78104" y="21272"/>
                </a:lnTo>
                <a:lnTo>
                  <a:pt x="85090" y="21272"/>
                </a:lnTo>
                <a:lnTo>
                  <a:pt x="85090" y="177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527792" y="5920740"/>
            <a:ext cx="1085215" cy="173990"/>
          </a:xfrm>
          <a:custGeom>
            <a:avLst/>
            <a:gdLst/>
            <a:ahLst/>
            <a:cxnLst/>
            <a:rect l="l" t="t" r="r" b="b"/>
            <a:pathLst>
              <a:path w="1085215" h="173989">
                <a:moveTo>
                  <a:pt x="1003553" y="42545"/>
                </a:moveTo>
                <a:lnTo>
                  <a:pt x="978661" y="42545"/>
                </a:lnTo>
                <a:lnTo>
                  <a:pt x="978661" y="170192"/>
                </a:lnTo>
                <a:lnTo>
                  <a:pt x="1007109" y="170192"/>
                </a:lnTo>
                <a:lnTo>
                  <a:pt x="1007109" y="95732"/>
                </a:lnTo>
                <a:lnTo>
                  <a:pt x="1009034" y="81217"/>
                </a:lnTo>
                <a:lnTo>
                  <a:pt x="1014602" y="70026"/>
                </a:lnTo>
                <a:lnTo>
                  <a:pt x="1022276" y="63817"/>
                </a:lnTo>
                <a:lnTo>
                  <a:pt x="1003553" y="63817"/>
                </a:lnTo>
                <a:lnTo>
                  <a:pt x="1003553" y="42545"/>
                </a:lnTo>
                <a:close/>
              </a:path>
              <a:path w="1085215" h="173989">
                <a:moveTo>
                  <a:pt x="1078754" y="60274"/>
                </a:moveTo>
                <a:lnTo>
                  <a:pt x="1035430" y="60274"/>
                </a:lnTo>
                <a:lnTo>
                  <a:pt x="1044765" y="62214"/>
                </a:lnTo>
                <a:lnTo>
                  <a:pt x="1051432" y="67811"/>
                </a:lnTo>
                <a:lnTo>
                  <a:pt x="1055433" y="76733"/>
                </a:lnTo>
                <a:lnTo>
                  <a:pt x="1056766" y="88646"/>
                </a:lnTo>
                <a:lnTo>
                  <a:pt x="1056766" y="170192"/>
                </a:lnTo>
                <a:lnTo>
                  <a:pt x="1085087" y="170192"/>
                </a:lnTo>
                <a:lnTo>
                  <a:pt x="1085087" y="88646"/>
                </a:lnTo>
                <a:lnTo>
                  <a:pt x="1082422" y="67424"/>
                </a:lnTo>
                <a:lnTo>
                  <a:pt x="1078754" y="60274"/>
                </a:lnTo>
                <a:close/>
              </a:path>
              <a:path w="1085215" h="173989">
                <a:moveTo>
                  <a:pt x="1042542" y="39001"/>
                </a:moveTo>
                <a:lnTo>
                  <a:pt x="1030450" y="40886"/>
                </a:lnTo>
                <a:lnTo>
                  <a:pt x="1020381" y="46094"/>
                </a:lnTo>
                <a:lnTo>
                  <a:pt x="1011646" y="53960"/>
                </a:lnTo>
                <a:lnTo>
                  <a:pt x="1003553" y="63817"/>
                </a:lnTo>
                <a:lnTo>
                  <a:pt x="1022276" y="63817"/>
                </a:lnTo>
                <a:lnTo>
                  <a:pt x="1023504" y="62823"/>
                </a:lnTo>
                <a:lnTo>
                  <a:pt x="1035430" y="60274"/>
                </a:lnTo>
                <a:lnTo>
                  <a:pt x="1078754" y="60274"/>
                </a:lnTo>
                <a:lnTo>
                  <a:pt x="1074435" y="51855"/>
                </a:lnTo>
                <a:lnTo>
                  <a:pt x="1061138" y="42270"/>
                </a:lnTo>
                <a:lnTo>
                  <a:pt x="1042542" y="39001"/>
                </a:lnTo>
                <a:close/>
              </a:path>
              <a:path w="1085215" h="173989">
                <a:moveTo>
                  <a:pt x="900683" y="39001"/>
                </a:moveTo>
                <a:lnTo>
                  <a:pt x="876309" y="44042"/>
                </a:lnTo>
                <a:lnTo>
                  <a:pt x="857234" y="58056"/>
                </a:lnTo>
                <a:lnTo>
                  <a:pt x="844802" y="79383"/>
                </a:lnTo>
                <a:lnTo>
                  <a:pt x="840358" y="106362"/>
                </a:lnTo>
                <a:lnTo>
                  <a:pt x="844802" y="133348"/>
                </a:lnTo>
                <a:lnTo>
                  <a:pt x="857234" y="154679"/>
                </a:lnTo>
                <a:lnTo>
                  <a:pt x="876309" y="168695"/>
                </a:lnTo>
                <a:lnTo>
                  <a:pt x="900683" y="173736"/>
                </a:lnTo>
                <a:lnTo>
                  <a:pt x="925058" y="168695"/>
                </a:lnTo>
                <a:lnTo>
                  <a:pt x="944133" y="154679"/>
                </a:lnTo>
                <a:lnTo>
                  <a:pt x="945425" y="152463"/>
                </a:lnTo>
                <a:lnTo>
                  <a:pt x="900683" y="152463"/>
                </a:lnTo>
                <a:lnTo>
                  <a:pt x="888757" y="149250"/>
                </a:lnTo>
                <a:lnTo>
                  <a:pt x="879855" y="140052"/>
                </a:lnTo>
                <a:lnTo>
                  <a:pt x="874287" y="125535"/>
                </a:lnTo>
                <a:lnTo>
                  <a:pt x="872362" y="106362"/>
                </a:lnTo>
                <a:lnTo>
                  <a:pt x="874287" y="87197"/>
                </a:lnTo>
                <a:lnTo>
                  <a:pt x="879855" y="72683"/>
                </a:lnTo>
                <a:lnTo>
                  <a:pt x="888757" y="63487"/>
                </a:lnTo>
                <a:lnTo>
                  <a:pt x="900683" y="60274"/>
                </a:lnTo>
                <a:lnTo>
                  <a:pt x="945426" y="60274"/>
                </a:lnTo>
                <a:lnTo>
                  <a:pt x="944133" y="58056"/>
                </a:lnTo>
                <a:lnTo>
                  <a:pt x="925058" y="44042"/>
                </a:lnTo>
                <a:lnTo>
                  <a:pt x="900683" y="39001"/>
                </a:lnTo>
                <a:close/>
              </a:path>
              <a:path w="1085215" h="173989">
                <a:moveTo>
                  <a:pt x="945426" y="60274"/>
                </a:moveTo>
                <a:lnTo>
                  <a:pt x="900683" y="60274"/>
                </a:lnTo>
                <a:lnTo>
                  <a:pt x="912610" y="63487"/>
                </a:lnTo>
                <a:lnTo>
                  <a:pt x="921511" y="72683"/>
                </a:lnTo>
                <a:lnTo>
                  <a:pt x="927080" y="87197"/>
                </a:lnTo>
                <a:lnTo>
                  <a:pt x="929004" y="106362"/>
                </a:lnTo>
                <a:lnTo>
                  <a:pt x="927080" y="125535"/>
                </a:lnTo>
                <a:lnTo>
                  <a:pt x="921512" y="140052"/>
                </a:lnTo>
                <a:lnTo>
                  <a:pt x="912610" y="149250"/>
                </a:lnTo>
                <a:lnTo>
                  <a:pt x="900683" y="152463"/>
                </a:lnTo>
                <a:lnTo>
                  <a:pt x="945425" y="152463"/>
                </a:lnTo>
                <a:lnTo>
                  <a:pt x="956565" y="133348"/>
                </a:lnTo>
                <a:lnTo>
                  <a:pt x="961008" y="106362"/>
                </a:lnTo>
                <a:lnTo>
                  <a:pt x="956565" y="79383"/>
                </a:lnTo>
                <a:lnTo>
                  <a:pt x="945426" y="60274"/>
                </a:lnTo>
                <a:close/>
              </a:path>
              <a:path w="1085215" h="173989">
                <a:moveTo>
                  <a:pt x="819150" y="42545"/>
                </a:moveTo>
                <a:lnTo>
                  <a:pt x="790828" y="42545"/>
                </a:lnTo>
                <a:lnTo>
                  <a:pt x="790828" y="170192"/>
                </a:lnTo>
                <a:lnTo>
                  <a:pt x="819150" y="170192"/>
                </a:lnTo>
                <a:lnTo>
                  <a:pt x="819150" y="42545"/>
                </a:lnTo>
                <a:close/>
              </a:path>
              <a:path w="1085215" h="173989">
                <a:moveTo>
                  <a:pt x="819150" y="0"/>
                </a:moveTo>
                <a:lnTo>
                  <a:pt x="790828" y="0"/>
                </a:lnTo>
                <a:lnTo>
                  <a:pt x="790828" y="24815"/>
                </a:lnTo>
                <a:lnTo>
                  <a:pt x="819150" y="24815"/>
                </a:lnTo>
                <a:lnTo>
                  <a:pt x="819150" y="0"/>
                </a:lnTo>
                <a:close/>
              </a:path>
              <a:path w="1085215" h="173989">
                <a:moveTo>
                  <a:pt x="737615" y="63817"/>
                </a:moveTo>
                <a:lnTo>
                  <a:pt x="709167" y="63817"/>
                </a:lnTo>
                <a:lnTo>
                  <a:pt x="709167" y="124091"/>
                </a:lnTo>
                <a:lnTo>
                  <a:pt x="711277" y="146807"/>
                </a:lnTo>
                <a:lnTo>
                  <a:pt x="718042" y="162210"/>
                </a:lnTo>
                <a:lnTo>
                  <a:pt x="730117" y="170965"/>
                </a:lnTo>
                <a:lnTo>
                  <a:pt x="748156" y="173736"/>
                </a:lnTo>
                <a:lnTo>
                  <a:pt x="755268" y="173736"/>
                </a:lnTo>
                <a:lnTo>
                  <a:pt x="762380" y="170192"/>
                </a:lnTo>
                <a:lnTo>
                  <a:pt x="769492" y="170192"/>
                </a:lnTo>
                <a:lnTo>
                  <a:pt x="769492" y="148920"/>
                </a:lnTo>
                <a:lnTo>
                  <a:pt x="755268" y="148920"/>
                </a:lnTo>
                <a:lnTo>
                  <a:pt x="745063" y="147533"/>
                </a:lnTo>
                <a:lnTo>
                  <a:pt x="739822" y="143154"/>
                </a:lnTo>
                <a:lnTo>
                  <a:pt x="737891" y="135450"/>
                </a:lnTo>
                <a:lnTo>
                  <a:pt x="737615" y="124091"/>
                </a:lnTo>
                <a:lnTo>
                  <a:pt x="737615" y="63817"/>
                </a:lnTo>
                <a:close/>
              </a:path>
              <a:path w="1085215" h="173989">
                <a:moveTo>
                  <a:pt x="765936" y="42545"/>
                </a:moveTo>
                <a:lnTo>
                  <a:pt x="687958" y="42545"/>
                </a:lnTo>
                <a:lnTo>
                  <a:pt x="687958" y="63817"/>
                </a:lnTo>
                <a:lnTo>
                  <a:pt x="765936" y="63817"/>
                </a:lnTo>
                <a:lnTo>
                  <a:pt x="765936" y="42545"/>
                </a:lnTo>
                <a:close/>
              </a:path>
              <a:path w="1085215" h="173989">
                <a:moveTo>
                  <a:pt x="737615" y="10642"/>
                </a:moveTo>
                <a:lnTo>
                  <a:pt x="709167" y="10642"/>
                </a:lnTo>
                <a:lnTo>
                  <a:pt x="709167" y="42545"/>
                </a:lnTo>
                <a:lnTo>
                  <a:pt x="737615" y="42545"/>
                </a:lnTo>
                <a:lnTo>
                  <a:pt x="737615" y="10642"/>
                </a:lnTo>
                <a:close/>
              </a:path>
              <a:path w="1085215" h="173989">
                <a:moveTo>
                  <a:pt x="666933" y="60274"/>
                </a:moveTo>
                <a:lnTo>
                  <a:pt x="620522" y="60274"/>
                </a:lnTo>
                <a:lnTo>
                  <a:pt x="631912" y="61603"/>
                </a:lnTo>
                <a:lnTo>
                  <a:pt x="639635" y="65590"/>
                </a:lnTo>
                <a:lnTo>
                  <a:pt x="644024" y="72238"/>
                </a:lnTo>
                <a:lnTo>
                  <a:pt x="645413" y="81546"/>
                </a:lnTo>
                <a:lnTo>
                  <a:pt x="645413" y="88646"/>
                </a:lnTo>
                <a:lnTo>
                  <a:pt x="608169" y="91359"/>
                </a:lnTo>
                <a:lnTo>
                  <a:pt x="581580" y="99721"/>
                </a:lnTo>
                <a:lnTo>
                  <a:pt x="565636" y="114068"/>
                </a:lnTo>
                <a:lnTo>
                  <a:pt x="560324" y="134734"/>
                </a:lnTo>
                <a:lnTo>
                  <a:pt x="563526" y="149249"/>
                </a:lnTo>
                <a:lnTo>
                  <a:pt x="572706" y="160440"/>
                </a:lnTo>
                <a:lnTo>
                  <a:pt x="587220" y="167643"/>
                </a:lnTo>
                <a:lnTo>
                  <a:pt x="606425" y="170192"/>
                </a:lnTo>
                <a:lnTo>
                  <a:pt x="618964" y="168806"/>
                </a:lnTo>
                <a:lnTo>
                  <a:pt x="629872" y="164428"/>
                </a:lnTo>
                <a:lnTo>
                  <a:pt x="638804" y="156728"/>
                </a:lnTo>
                <a:lnTo>
                  <a:pt x="641287" y="152463"/>
                </a:lnTo>
                <a:lnTo>
                  <a:pt x="613409" y="152463"/>
                </a:lnTo>
                <a:lnTo>
                  <a:pt x="604148" y="151189"/>
                </a:lnTo>
                <a:lnTo>
                  <a:pt x="597519" y="147589"/>
                </a:lnTo>
                <a:lnTo>
                  <a:pt x="593532" y="141994"/>
                </a:lnTo>
                <a:lnTo>
                  <a:pt x="592201" y="134734"/>
                </a:lnTo>
                <a:lnTo>
                  <a:pt x="594977" y="122821"/>
                </a:lnTo>
                <a:lnTo>
                  <a:pt x="603742" y="113899"/>
                </a:lnTo>
                <a:lnTo>
                  <a:pt x="619150" y="108302"/>
                </a:lnTo>
                <a:lnTo>
                  <a:pt x="641857" y="106362"/>
                </a:lnTo>
                <a:lnTo>
                  <a:pt x="673734" y="106362"/>
                </a:lnTo>
                <a:lnTo>
                  <a:pt x="673734" y="88646"/>
                </a:lnTo>
                <a:lnTo>
                  <a:pt x="670958" y="67424"/>
                </a:lnTo>
                <a:lnTo>
                  <a:pt x="666933" y="60274"/>
                </a:lnTo>
                <a:close/>
              </a:path>
              <a:path w="1085215" h="173989">
                <a:moveTo>
                  <a:pt x="673734" y="145376"/>
                </a:moveTo>
                <a:lnTo>
                  <a:pt x="645413" y="145376"/>
                </a:lnTo>
                <a:lnTo>
                  <a:pt x="648969" y="156006"/>
                </a:lnTo>
                <a:lnTo>
                  <a:pt x="648969" y="170192"/>
                </a:lnTo>
                <a:lnTo>
                  <a:pt x="677290" y="170192"/>
                </a:lnTo>
                <a:lnTo>
                  <a:pt x="673734" y="163093"/>
                </a:lnTo>
                <a:lnTo>
                  <a:pt x="673734" y="145376"/>
                </a:lnTo>
                <a:close/>
              </a:path>
              <a:path w="1085215" h="173989">
                <a:moveTo>
                  <a:pt x="673734" y="106362"/>
                </a:moveTo>
                <a:lnTo>
                  <a:pt x="645413" y="106362"/>
                </a:lnTo>
                <a:lnTo>
                  <a:pt x="645413" y="117005"/>
                </a:lnTo>
                <a:lnTo>
                  <a:pt x="642913" y="130024"/>
                </a:lnTo>
                <a:lnTo>
                  <a:pt x="636079" y="141382"/>
                </a:lnTo>
                <a:lnTo>
                  <a:pt x="625911" y="149416"/>
                </a:lnTo>
                <a:lnTo>
                  <a:pt x="613409" y="152463"/>
                </a:lnTo>
                <a:lnTo>
                  <a:pt x="641287" y="152463"/>
                </a:lnTo>
                <a:lnTo>
                  <a:pt x="645413" y="145376"/>
                </a:lnTo>
                <a:lnTo>
                  <a:pt x="673734" y="145376"/>
                </a:lnTo>
                <a:lnTo>
                  <a:pt x="673734" y="106362"/>
                </a:lnTo>
                <a:close/>
              </a:path>
              <a:path w="1085215" h="173989">
                <a:moveTo>
                  <a:pt x="624077" y="39001"/>
                </a:moveTo>
                <a:lnTo>
                  <a:pt x="602206" y="41550"/>
                </a:lnTo>
                <a:lnTo>
                  <a:pt x="584644" y="48753"/>
                </a:lnTo>
                <a:lnTo>
                  <a:pt x="571750" y="59945"/>
                </a:lnTo>
                <a:lnTo>
                  <a:pt x="563879" y="74460"/>
                </a:lnTo>
                <a:lnTo>
                  <a:pt x="592201" y="78003"/>
                </a:lnTo>
                <a:lnTo>
                  <a:pt x="595643" y="70743"/>
                </a:lnTo>
                <a:lnTo>
                  <a:pt x="601075" y="65147"/>
                </a:lnTo>
                <a:lnTo>
                  <a:pt x="609149" y="61547"/>
                </a:lnTo>
                <a:lnTo>
                  <a:pt x="620522" y="60274"/>
                </a:lnTo>
                <a:lnTo>
                  <a:pt x="666933" y="60274"/>
                </a:lnTo>
                <a:lnTo>
                  <a:pt x="662193" y="51855"/>
                </a:lnTo>
                <a:lnTo>
                  <a:pt x="646785" y="42270"/>
                </a:lnTo>
                <a:lnTo>
                  <a:pt x="624077" y="39001"/>
                </a:lnTo>
                <a:close/>
              </a:path>
              <a:path w="1085215" h="173989">
                <a:moveTo>
                  <a:pt x="464565" y="42545"/>
                </a:moveTo>
                <a:lnTo>
                  <a:pt x="436117" y="42545"/>
                </a:lnTo>
                <a:lnTo>
                  <a:pt x="478662" y="170192"/>
                </a:lnTo>
                <a:lnTo>
                  <a:pt x="507110" y="170192"/>
                </a:lnTo>
                <a:lnTo>
                  <a:pt x="517748" y="138277"/>
                </a:lnTo>
                <a:lnTo>
                  <a:pt x="496442" y="138277"/>
                </a:lnTo>
                <a:lnTo>
                  <a:pt x="464565" y="42545"/>
                </a:lnTo>
                <a:close/>
              </a:path>
              <a:path w="1085215" h="173989">
                <a:moveTo>
                  <a:pt x="549655" y="42545"/>
                </a:moveTo>
                <a:lnTo>
                  <a:pt x="528319" y="42545"/>
                </a:lnTo>
                <a:lnTo>
                  <a:pt x="496442" y="138277"/>
                </a:lnTo>
                <a:lnTo>
                  <a:pt x="517748" y="138277"/>
                </a:lnTo>
                <a:lnTo>
                  <a:pt x="549655" y="42545"/>
                </a:lnTo>
                <a:close/>
              </a:path>
              <a:path w="1085215" h="173989">
                <a:moveTo>
                  <a:pt x="372363" y="39001"/>
                </a:moveTo>
                <a:lnTo>
                  <a:pt x="347989" y="44042"/>
                </a:lnTo>
                <a:lnTo>
                  <a:pt x="328914" y="58056"/>
                </a:lnTo>
                <a:lnTo>
                  <a:pt x="316482" y="79383"/>
                </a:lnTo>
                <a:lnTo>
                  <a:pt x="312038" y="106362"/>
                </a:lnTo>
                <a:lnTo>
                  <a:pt x="316482" y="133348"/>
                </a:lnTo>
                <a:lnTo>
                  <a:pt x="328914" y="154679"/>
                </a:lnTo>
                <a:lnTo>
                  <a:pt x="347989" y="168695"/>
                </a:lnTo>
                <a:lnTo>
                  <a:pt x="372363" y="173736"/>
                </a:lnTo>
                <a:lnTo>
                  <a:pt x="396718" y="168695"/>
                </a:lnTo>
                <a:lnTo>
                  <a:pt x="415750" y="154679"/>
                </a:lnTo>
                <a:lnTo>
                  <a:pt x="417037" y="152463"/>
                </a:lnTo>
                <a:lnTo>
                  <a:pt x="372363" y="152463"/>
                </a:lnTo>
                <a:lnTo>
                  <a:pt x="360418" y="149250"/>
                </a:lnTo>
                <a:lnTo>
                  <a:pt x="351472" y="140052"/>
                </a:lnTo>
                <a:lnTo>
                  <a:pt x="345860" y="125535"/>
                </a:lnTo>
                <a:lnTo>
                  <a:pt x="343915" y="106362"/>
                </a:lnTo>
                <a:lnTo>
                  <a:pt x="345860" y="87197"/>
                </a:lnTo>
                <a:lnTo>
                  <a:pt x="351472" y="72683"/>
                </a:lnTo>
                <a:lnTo>
                  <a:pt x="360418" y="63487"/>
                </a:lnTo>
                <a:lnTo>
                  <a:pt x="372363" y="60274"/>
                </a:lnTo>
                <a:lnTo>
                  <a:pt x="417038" y="60274"/>
                </a:lnTo>
                <a:lnTo>
                  <a:pt x="415750" y="58056"/>
                </a:lnTo>
                <a:lnTo>
                  <a:pt x="396718" y="44042"/>
                </a:lnTo>
                <a:lnTo>
                  <a:pt x="372363" y="39001"/>
                </a:lnTo>
                <a:close/>
              </a:path>
              <a:path w="1085215" h="173989">
                <a:moveTo>
                  <a:pt x="417038" y="60274"/>
                </a:moveTo>
                <a:lnTo>
                  <a:pt x="372363" y="60274"/>
                </a:lnTo>
                <a:lnTo>
                  <a:pt x="384236" y="63487"/>
                </a:lnTo>
                <a:lnTo>
                  <a:pt x="393144" y="72683"/>
                </a:lnTo>
                <a:lnTo>
                  <a:pt x="398742" y="87197"/>
                </a:lnTo>
                <a:lnTo>
                  <a:pt x="400684" y="106362"/>
                </a:lnTo>
                <a:lnTo>
                  <a:pt x="398742" y="125535"/>
                </a:lnTo>
                <a:lnTo>
                  <a:pt x="393144" y="140052"/>
                </a:lnTo>
                <a:lnTo>
                  <a:pt x="384236" y="149250"/>
                </a:lnTo>
                <a:lnTo>
                  <a:pt x="372363" y="152463"/>
                </a:lnTo>
                <a:lnTo>
                  <a:pt x="417037" y="152463"/>
                </a:lnTo>
                <a:lnTo>
                  <a:pt x="428138" y="133348"/>
                </a:lnTo>
                <a:lnTo>
                  <a:pt x="432561" y="106362"/>
                </a:lnTo>
                <a:lnTo>
                  <a:pt x="428138" y="79383"/>
                </a:lnTo>
                <a:lnTo>
                  <a:pt x="417038" y="60274"/>
                </a:lnTo>
                <a:close/>
              </a:path>
              <a:path w="1085215" h="173989">
                <a:moveTo>
                  <a:pt x="216280" y="42545"/>
                </a:moveTo>
                <a:lnTo>
                  <a:pt x="187959" y="42545"/>
                </a:lnTo>
                <a:lnTo>
                  <a:pt x="187959" y="170192"/>
                </a:lnTo>
                <a:lnTo>
                  <a:pt x="216280" y="170192"/>
                </a:lnTo>
                <a:lnTo>
                  <a:pt x="216280" y="95732"/>
                </a:lnTo>
                <a:lnTo>
                  <a:pt x="218725" y="81217"/>
                </a:lnTo>
                <a:lnTo>
                  <a:pt x="225171" y="70026"/>
                </a:lnTo>
                <a:lnTo>
                  <a:pt x="233025" y="63817"/>
                </a:lnTo>
                <a:lnTo>
                  <a:pt x="216280" y="63817"/>
                </a:lnTo>
                <a:lnTo>
                  <a:pt x="216280" y="42545"/>
                </a:lnTo>
                <a:close/>
              </a:path>
              <a:path w="1085215" h="173989">
                <a:moveTo>
                  <a:pt x="287957" y="60274"/>
                </a:moveTo>
                <a:lnTo>
                  <a:pt x="244728" y="60274"/>
                </a:lnTo>
                <a:lnTo>
                  <a:pt x="253990" y="62214"/>
                </a:lnTo>
                <a:lnTo>
                  <a:pt x="260619" y="67811"/>
                </a:lnTo>
                <a:lnTo>
                  <a:pt x="264606" y="76733"/>
                </a:lnTo>
                <a:lnTo>
                  <a:pt x="265937" y="88646"/>
                </a:lnTo>
                <a:lnTo>
                  <a:pt x="265937" y="170192"/>
                </a:lnTo>
                <a:lnTo>
                  <a:pt x="294258" y="170192"/>
                </a:lnTo>
                <a:lnTo>
                  <a:pt x="294258" y="88646"/>
                </a:lnTo>
                <a:lnTo>
                  <a:pt x="291611" y="67424"/>
                </a:lnTo>
                <a:lnTo>
                  <a:pt x="287957" y="60274"/>
                </a:lnTo>
                <a:close/>
              </a:path>
              <a:path w="1085215" h="173989">
                <a:moveTo>
                  <a:pt x="251713" y="39001"/>
                </a:moveTo>
                <a:lnTo>
                  <a:pt x="241230" y="40886"/>
                </a:lnTo>
                <a:lnTo>
                  <a:pt x="231378" y="46094"/>
                </a:lnTo>
                <a:lnTo>
                  <a:pt x="222835" y="53960"/>
                </a:lnTo>
                <a:lnTo>
                  <a:pt x="216280" y="63817"/>
                </a:lnTo>
                <a:lnTo>
                  <a:pt x="233025" y="63817"/>
                </a:lnTo>
                <a:lnTo>
                  <a:pt x="234283" y="62823"/>
                </a:lnTo>
                <a:lnTo>
                  <a:pt x="244728" y="60274"/>
                </a:lnTo>
                <a:lnTo>
                  <a:pt x="287957" y="60274"/>
                </a:lnTo>
                <a:lnTo>
                  <a:pt x="283654" y="51855"/>
                </a:lnTo>
                <a:lnTo>
                  <a:pt x="270363" y="42270"/>
                </a:lnTo>
                <a:lnTo>
                  <a:pt x="251713" y="39001"/>
                </a:lnTo>
                <a:close/>
              </a:path>
              <a:path w="1085215" h="173989">
                <a:moveTo>
                  <a:pt x="81533" y="42545"/>
                </a:moveTo>
                <a:lnTo>
                  <a:pt x="56768" y="42545"/>
                </a:lnTo>
                <a:lnTo>
                  <a:pt x="56768" y="170192"/>
                </a:lnTo>
                <a:lnTo>
                  <a:pt x="85089" y="170192"/>
                </a:lnTo>
                <a:lnTo>
                  <a:pt x="85089" y="95732"/>
                </a:lnTo>
                <a:lnTo>
                  <a:pt x="87032" y="81217"/>
                </a:lnTo>
                <a:lnTo>
                  <a:pt x="92630" y="70026"/>
                </a:lnTo>
                <a:lnTo>
                  <a:pt x="100308" y="63817"/>
                </a:lnTo>
                <a:lnTo>
                  <a:pt x="81533" y="63817"/>
                </a:lnTo>
                <a:lnTo>
                  <a:pt x="81533" y="42545"/>
                </a:lnTo>
                <a:close/>
              </a:path>
              <a:path w="1085215" h="173989">
                <a:moveTo>
                  <a:pt x="156766" y="60274"/>
                </a:moveTo>
                <a:lnTo>
                  <a:pt x="113410" y="60274"/>
                </a:lnTo>
                <a:lnTo>
                  <a:pt x="122745" y="62214"/>
                </a:lnTo>
                <a:lnTo>
                  <a:pt x="129412" y="67811"/>
                </a:lnTo>
                <a:lnTo>
                  <a:pt x="133413" y="76733"/>
                </a:lnTo>
                <a:lnTo>
                  <a:pt x="134747" y="88646"/>
                </a:lnTo>
                <a:lnTo>
                  <a:pt x="134747" y="170192"/>
                </a:lnTo>
                <a:lnTo>
                  <a:pt x="163067" y="170192"/>
                </a:lnTo>
                <a:lnTo>
                  <a:pt x="163067" y="88646"/>
                </a:lnTo>
                <a:lnTo>
                  <a:pt x="160420" y="67424"/>
                </a:lnTo>
                <a:lnTo>
                  <a:pt x="156766" y="60274"/>
                </a:lnTo>
                <a:close/>
              </a:path>
              <a:path w="1085215" h="173989">
                <a:moveTo>
                  <a:pt x="120523" y="39001"/>
                </a:moveTo>
                <a:lnTo>
                  <a:pt x="109983" y="40886"/>
                </a:lnTo>
                <a:lnTo>
                  <a:pt x="99742" y="46094"/>
                </a:lnTo>
                <a:lnTo>
                  <a:pt x="90144" y="53960"/>
                </a:lnTo>
                <a:lnTo>
                  <a:pt x="81533" y="63817"/>
                </a:lnTo>
                <a:lnTo>
                  <a:pt x="100308" y="63817"/>
                </a:lnTo>
                <a:lnTo>
                  <a:pt x="101538" y="62823"/>
                </a:lnTo>
                <a:lnTo>
                  <a:pt x="113410" y="60274"/>
                </a:lnTo>
                <a:lnTo>
                  <a:pt x="156766" y="60274"/>
                </a:lnTo>
                <a:lnTo>
                  <a:pt x="152463" y="51855"/>
                </a:lnTo>
                <a:lnTo>
                  <a:pt x="139172" y="42270"/>
                </a:lnTo>
                <a:lnTo>
                  <a:pt x="120523" y="39001"/>
                </a:lnTo>
                <a:close/>
              </a:path>
              <a:path w="1085215" h="173989">
                <a:moveTo>
                  <a:pt x="28321" y="42545"/>
                </a:moveTo>
                <a:lnTo>
                  <a:pt x="0" y="42545"/>
                </a:lnTo>
                <a:lnTo>
                  <a:pt x="0" y="170192"/>
                </a:lnTo>
                <a:lnTo>
                  <a:pt x="28321" y="170192"/>
                </a:lnTo>
                <a:lnTo>
                  <a:pt x="28321" y="42545"/>
                </a:lnTo>
                <a:close/>
              </a:path>
              <a:path w="1085215" h="173989">
                <a:moveTo>
                  <a:pt x="28321" y="0"/>
                </a:moveTo>
                <a:lnTo>
                  <a:pt x="0" y="0"/>
                </a:lnTo>
                <a:lnTo>
                  <a:pt x="0" y="24815"/>
                </a:lnTo>
                <a:lnTo>
                  <a:pt x="28321" y="24815"/>
                </a:lnTo>
                <a:lnTo>
                  <a:pt x="28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49582" y="370967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525" y="0"/>
                </a:moveTo>
                <a:lnTo>
                  <a:pt x="8886" y="758"/>
                </a:lnTo>
                <a:lnTo>
                  <a:pt x="3746" y="4159"/>
                </a:lnTo>
                <a:lnTo>
                  <a:pt x="273" y="11894"/>
                </a:lnTo>
                <a:lnTo>
                  <a:pt x="2635" y="25653"/>
                </a:lnTo>
                <a:lnTo>
                  <a:pt x="17494" y="64134"/>
                </a:lnTo>
                <a:lnTo>
                  <a:pt x="5556" y="102488"/>
                </a:lnTo>
                <a:lnTo>
                  <a:pt x="694" y="114462"/>
                </a:lnTo>
                <a:lnTo>
                  <a:pt x="0" y="121126"/>
                </a:lnTo>
                <a:lnTo>
                  <a:pt x="4306" y="124884"/>
                </a:lnTo>
                <a:lnTo>
                  <a:pt x="14446" y="128142"/>
                </a:lnTo>
                <a:lnTo>
                  <a:pt x="19024" y="120302"/>
                </a:lnTo>
                <a:lnTo>
                  <a:pt x="28876" y="101901"/>
                </a:lnTo>
                <a:lnTo>
                  <a:pt x="38181" y="80619"/>
                </a:lnTo>
                <a:lnTo>
                  <a:pt x="41116" y="64134"/>
                </a:lnTo>
                <a:lnTo>
                  <a:pt x="40653" y="54417"/>
                </a:lnTo>
                <a:lnTo>
                  <a:pt x="37417" y="44497"/>
                </a:lnTo>
                <a:lnTo>
                  <a:pt x="28632" y="28362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49582" y="4150486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525" y="0"/>
                </a:moveTo>
                <a:lnTo>
                  <a:pt x="8886" y="775"/>
                </a:lnTo>
                <a:lnTo>
                  <a:pt x="3746" y="4206"/>
                </a:lnTo>
                <a:lnTo>
                  <a:pt x="273" y="11947"/>
                </a:lnTo>
                <a:lnTo>
                  <a:pt x="2635" y="25654"/>
                </a:lnTo>
                <a:lnTo>
                  <a:pt x="17494" y="64135"/>
                </a:lnTo>
                <a:lnTo>
                  <a:pt x="5556" y="102615"/>
                </a:lnTo>
                <a:lnTo>
                  <a:pt x="694" y="114589"/>
                </a:lnTo>
                <a:lnTo>
                  <a:pt x="0" y="121253"/>
                </a:lnTo>
                <a:lnTo>
                  <a:pt x="4306" y="125011"/>
                </a:lnTo>
                <a:lnTo>
                  <a:pt x="14446" y="128269"/>
                </a:lnTo>
                <a:lnTo>
                  <a:pt x="19024" y="120427"/>
                </a:lnTo>
                <a:lnTo>
                  <a:pt x="28876" y="102012"/>
                </a:lnTo>
                <a:lnTo>
                  <a:pt x="38181" y="80692"/>
                </a:lnTo>
                <a:lnTo>
                  <a:pt x="41116" y="64135"/>
                </a:lnTo>
                <a:lnTo>
                  <a:pt x="40653" y="54488"/>
                </a:lnTo>
                <a:lnTo>
                  <a:pt x="37417" y="44592"/>
                </a:lnTo>
                <a:lnTo>
                  <a:pt x="28632" y="28434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49582" y="459143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525" y="0"/>
                </a:moveTo>
                <a:lnTo>
                  <a:pt x="8886" y="758"/>
                </a:lnTo>
                <a:lnTo>
                  <a:pt x="3746" y="4159"/>
                </a:lnTo>
                <a:lnTo>
                  <a:pt x="273" y="11894"/>
                </a:lnTo>
                <a:lnTo>
                  <a:pt x="2635" y="25654"/>
                </a:lnTo>
                <a:lnTo>
                  <a:pt x="17494" y="64135"/>
                </a:lnTo>
                <a:lnTo>
                  <a:pt x="5556" y="102616"/>
                </a:lnTo>
                <a:lnTo>
                  <a:pt x="694" y="114589"/>
                </a:lnTo>
                <a:lnTo>
                  <a:pt x="0" y="121253"/>
                </a:lnTo>
                <a:lnTo>
                  <a:pt x="4306" y="125011"/>
                </a:lnTo>
                <a:lnTo>
                  <a:pt x="14446" y="128270"/>
                </a:lnTo>
                <a:lnTo>
                  <a:pt x="19024" y="120409"/>
                </a:lnTo>
                <a:lnTo>
                  <a:pt x="28876" y="101965"/>
                </a:lnTo>
                <a:lnTo>
                  <a:pt x="38181" y="80639"/>
                </a:lnTo>
                <a:lnTo>
                  <a:pt x="41116" y="64135"/>
                </a:lnTo>
                <a:lnTo>
                  <a:pt x="40653" y="54488"/>
                </a:lnTo>
                <a:lnTo>
                  <a:pt x="37417" y="44592"/>
                </a:lnTo>
                <a:lnTo>
                  <a:pt x="28632" y="28434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49582" y="5032375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525" y="0"/>
                </a:moveTo>
                <a:lnTo>
                  <a:pt x="8886" y="758"/>
                </a:lnTo>
                <a:lnTo>
                  <a:pt x="3746" y="4159"/>
                </a:lnTo>
                <a:lnTo>
                  <a:pt x="273" y="11894"/>
                </a:lnTo>
                <a:lnTo>
                  <a:pt x="2635" y="25654"/>
                </a:lnTo>
                <a:lnTo>
                  <a:pt x="17494" y="64135"/>
                </a:lnTo>
                <a:lnTo>
                  <a:pt x="5556" y="102616"/>
                </a:lnTo>
                <a:lnTo>
                  <a:pt x="694" y="114518"/>
                </a:lnTo>
                <a:lnTo>
                  <a:pt x="0" y="121157"/>
                </a:lnTo>
                <a:lnTo>
                  <a:pt x="4306" y="124940"/>
                </a:lnTo>
                <a:lnTo>
                  <a:pt x="14446" y="128269"/>
                </a:lnTo>
                <a:lnTo>
                  <a:pt x="19024" y="120409"/>
                </a:lnTo>
                <a:lnTo>
                  <a:pt x="28876" y="101965"/>
                </a:lnTo>
                <a:lnTo>
                  <a:pt x="38181" y="80639"/>
                </a:lnTo>
                <a:lnTo>
                  <a:pt x="41116" y="64135"/>
                </a:lnTo>
                <a:lnTo>
                  <a:pt x="40653" y="54488"/>
                </a:lnTo>
                <a:lnTo>
                  <a:pt x="37417" y="44592"/>
                </a:lnTo>
                <a:lnTo>
                  <a:pt x="28632" y="28434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0017" y="2732354"/>
            <a:ext cx="2867660" cy="294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225" marR="0" lvl="0" indent="-3898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70A3C3"/>
              </a:buClr>
              <a:buSzTx/>
              <a:buFontTx/>
              <a:buAutoNum type="arabicPeriod"/>
              <a:tabLst>
                <a:tab pos="403860" algn="l"/>
              </a:tabLst>
              <a:defRPr/>
            </a:pP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TNO?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03225" marR="0" lvl="0" indent="-391160" algn="l" defTabSz="914400" rtl="0" eaLnBrk="1" fontAlgn="auto" latinLnBrk="0" hangingPunct="1">
              <a:lnSpc>
                <a:spcPct val="100000"/>
              </a:lnSpc>
              <a:spcBef>
                <a:spcPts val="1315"/>
              </a:spcBef>
              <a:spcAft>
                <a:spcPts val="0"/>
              </a:spcAft>
              <a:buClr>
                <a:srgbClr val="70A3C3"/>
              </a:buClr>
              <a:buSzTx/>
              <a:buFontTx/>
              <a:buAutoNum type="arabicPeriod"/>
              <a:tabLst>
                <a:tab pos="403860" algn="l"/>
              </a:tabLst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SOCIETAL IMPACT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WHEEL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61365" marR="1504315" lvl="0" indent="0" algn="l" defTabSz="914400" rtl="0" eaLnBrk="1" fontAlgn="auto" latinLnBrk="0" hangingPunct="1">
              <a:lnSpc>
                <a:spcPts val="347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What?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Why?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How? 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</a:t>
            </a:r>
            <a:r>
              <a:rPr kumimoji="0" sz="16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03225" marR="0" lvl="0" indent="-391160" algn="l" defTabSz="914400" rtl="0" eaLnBrk="1" fontAlgn="auto" latinLnBrk="0" hangingPunct="1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>
                <a:srgbClr val="70A3C3"/>
              </a:buClr>
              <a:buSzTx/>
              <a:buFontTx/>
              <a:buAutoNum type="arabicPeriod" startAt="3"/>
              <a:tabLst>
                <a:tab pos="40386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REFLECTIONS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11417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5" dirty="0"/>
              <a:t>I</a:t>
            </a:r>
            <a:r>
              <a:rPr sz="3000" spc="35" dirty="0"/>
              <a:t>N</a:t>
            </a:r>
            <a:r>
              <a:rPr sz="3000" spc="-120" dirty="0"/>
              <a:t>D</a:t>
            </a:r>
            <a:r>
              <a:rPr sz="3000" spc="-160" dirty="0"/>
              <a:t>EX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Sibylle Studer </a:t>
            </a:r>
          </a:p>
          <a:p>
            <a:pPr algn="ctr">
              <a:spcAft>
                <a:spcPts val="18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Project Leader at Swiss Academy of Arts &amp; Sciences, Switzerland</a:t>
            </a:r>
          </a:p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90778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793492" y="7112"/>
              <a:ext cx="6605015" cy="65663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804659" y="0"/>
              <a:ext cx="4895850" cy="41125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342376" y="1844039"/>
              <a:ext cx="359664" cy="3596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753856" y="1926335"/>
              <a:ext cx="1687829" cy="2201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971799"/>
              <a:ext cx="12192000" cy="3886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5225757" cy="57291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885195" y="1618347"/>
              <a:ext cx="1735455" cy="1566545"/>
            </a:xfrm>
            <a:custGeom>
              <a:avLst/>
              <a:gdLst/>
              <a:ahLst/>
              <a:cxnLst/>
              <a:rect l="l" t="t" r="r" b="b"/>
              <a:pathLst>
                <a:path w="1735454" h="1566545">
                  <a:moveTo>
                    <a:pt x="969889" y="0"/>
                  </a:moveTo>
                  <a:lnTo>
                    <a:pt x="921916" y="347"/>
                  </a:lnTo>
                  <a:lnTo>
                    <a:pt x="873545" y="3141"/>
                  </a:lnTo>
                  <a:lnTo>
                    <a:pt x="824879" y="8418"/>
                  </a:lnTo>
                  <a:lnTo>
                    <a:pt x="776022" y="16214"/>
                  </a:lnTo>
                  <a:lnTo>
                    <a:pt x="727076" y="26564"/>
                  </a:lnTo>
                  <a:lnTo>
                    <a:pt x="678147" y="39503"/>
                  </a:lnTo>
                  <a:lnTo>
                    <a:pt x="629336" y="55067"/>
                  </a:lnTo>
                  <a:lnTo>
                    <a:pt x="580749" y="73292"/>
                  </a:lnTo>
                  <a:lnTo>
                    <a:pt x="533135" y="93927"/>
                  </a:lnTo>
                  <a:lnTo>
                    <a:pt x="487210" y="116631"/>
                  </a:lnTo>
                  <a:lnTo>
                    <a:pt x="443023" y="141308"/>
                  </a:lnTo>
                  <a:lnTo>
                    <a:pt x="400624" y="167859"/>
                  </a:lnTo>
                  <a:lnTo>
                    <a:pt x="360063" y="196188"/>
                  </a:lnTo>
                  <a:lnTo>
                    <a:pt x="321390" y="226196"/>
                  </a:lnTo>
                  <a:lnTo>
                    <a:pt x="284654" y="257785"/>
                  </a:lnTo>
                  <a:lnTo>
                    <a:pt x="249906" y="290860"/>
                  </a:lnTo>
                  <a:lnTo>
                    <a:pt x="217195" y="325321"/>
                  </a:lnTo>
                  <a:lnTo>
                    <a:pt x="186571" y="361071"/>
                  </a:lnTo>
                  <a:lnTo>
                    <a:pt x="158084" y="398014"/>
                  </a:lnTo>
                  <a:lnTo>
                    <a:pt x="131783" y="436050"/>
                  </a:lnTo>
                  <a:lnTo>
                    <a:pt x="107719" y="475082"/>
                  </a:lnTo>
                  <a:lnTo>
                    <a:pt x="85941" y="515014"/>
                  </a:lnTo>
                  <a:lnTo>
                    <a:pt x="66499" y="555747"/>
                  </a:lnTo>
                  <a:lnTo>
                    <a:pt x="49443" y="597184"/>
                  </a:lnTo>
                  <a:lnTo>
                    <a:pt x="34823" y="639227"/>
                  </a:lnTo>
                  <a:lnTo>
                    <a:pt x="22688" y="681778"/>
                  </a:lnTo>
                  <a:lnTo>
                    <a:pt x="13088" y="724741"/>
                  </a:lnTo>
                  <a:lnTo>
                    <a:pt x="6074" y="768017"/>
                  </a:lnTo>
                  <a:lnTo>
                    <a:pt x="1694" y="811509"/>
                  </a:lnTo>
                  <a:lnTo>
                    <a:pt x="0" y="855120"/>
                  </a:lnTo>
                  <a:lnTo>
                    <a:pt x="1039" y="898751"/>
                  </a:lnTo>
                  <a:lnTo>
                    <a:pt x="4863" y="942305"/>
                  </a:lnTo>
                  <a:lnTo>
                    <a:pt x="11522" y="985685"/>
                  </a:lnTo>
                  <a:lnTo>
                    <a:pt x="21064" y="1028793"/>
                  </a:lnTo>
                  <a:lnTo>
                    <a:pt x="33540" y="1071532"/>
                  </a:lnTo>
                  <a:lnTo>
                    <a:pt x="49000" y="1113803"/>
                  </a:lnTo>
                  <a:lnTo>
                    <a:pt x="67238" y="1154938"/>
                  </a:lnTo>
                  <a:lnTo>
                    <a:pt x="87947" y="1194337"/>
                  </a:lnTo>
                  <a:lnTo>
                    <a:pt x="111024" y="1231964"/>
                  </a:lnTo>
                  <a:lnTo>
                    <a:pt x="136364" y="1267783"/>
                  </a:lnTo>
                  <a:lnTo>
                    <a:pt x="163865" y="1301760"/>
                  </a:lnTo>
                  <a:lnTo>
                    <a:pt x="193422" y="1333857"/>
                  </a:lnTo>
                  <a:lnTo>
                    <a:pt x="224932" y="1364041"/>
                  </a:lnTo>
                  <a:lnTo>
                    <a:pt x="258292" y="1392275"/>
                  </a:lnTo>
                  <a:lnTo>
                    <a:pt x="293397" y="1418523"/>
                  </a:lnTo>
                  <a:lnTo>
                    <a:pt x="330145" y="1442751"/>
                  </a:lnTo>
                  <a:lnTo>
                    <a:pt x="368431" y="1464922"/>
                  </a:lnTo>
                  <a:lnTo>
                    <a:pt x="408152" y="1485002"/>
                  </a:lnTo>
                  <a:lnTo>
                    <a:pt x="449204" y="1502954"/>
                  </a:lnTo>
                  <a:lnTo>
                    <a:pt x="491484" y="1518743"/>
                  </a:lnTo>
                  <a:lnTo>
                    <a:pt x="534888" y="1532333"/>
                  </a:lnTo>
                  <a:lnTo>
                    <a:pt x="579312" y="1543690"/>
                  </a:lnTo>
                  <a:lnTo>
                    <a:pt x="624653" y="1552777"/>
                  </a:lnTo>
                  <a:lnTo>
                    <a:pt x="670807" y="1559558"/>
                  </a:lnTo>
                  <a:lnTo>
                    <a:pt x="717671" y="1563999"/>
                  </a:lnTo>
                  <a:lnTo>
                    <a:pt x="765141" y="1566064"/>
                  </a:lnTo>
                  <a:lnTo>
                    <a:pt x="813113" y="1565717"/>
                  </a:lnTo>
                  <a:lnTo>
                    <a:pt x="861484" y="1562922"/>
                  </a:lnTo>
                  <a:lnTo>
                    <a:pt x="910150" y="1557645"/>
                  </a:lnTo>
                  <a:lnTo>
                    <a:pt x="959008" y="1549849"/>
                  </a:lnTo>
                  <a:lnTo>
                    <a:pt x="1007953" y="1539500"/>
                  </a:lnTo>
                  <a:lnTo>
                    <a:pt x="1056883" y="1526560"/>
                  </a:lnTo>
                  <a:lnTo>
                    <a:pt x="1105693" y="1510996"/>
                  </a:lnTo>
                  <a:lnTo>
                    <a:pt x="1154281" y="1492771"/>
                  </a:lnTo>
                  <a:lnTo>
                    <a:pt x="1201882" y="1472137"/>
                  </a:lnTo>
                  <a:lnTo>
                    <a:pt x="1247796" y="1449432"/>
                  </a:lnTo>
                  <a:lnTo>
                    <a:pt x="1291974" y="1424756"/>
                  </a:lnTo>
                  <a:lnTo>
                    <a:pt x="1334366" y="1398204"/>
                  </a:lnTo>
                  <a:lnTo>
                    <a:pt x="1374921" y="1369876"/>
                  </a:lnTo>
                  <a:lnTo>
                    <a:pt x="1413589" y="1339868"/>
                  </a:lnTo>
                  <a:lnTo>
                    <a:pt x="1450322" y="1308278"/>
                  </a:lnTo>
                  <a:lnTo>
                    <a:pt x="1485068" y="1275204"/>
                  </a:lnTo>
                  <a:lnTo>
                    <a:pt x="1517778" y="1240742"/>
                  </a:lnTo>
                  <a:lnTo>
                    <a:pt x="1548402" y="1204992"/>
                  </a:lnTo>
                  <a:lnTo>
                    <a:pt x="1576891" y="1168050"/>
                  </a:lnTo>
                  <a:lnTo>
                    <a:pt x="1603193" y="1130014"/>
                  </a:lnTo>
                  <a:lnTo>
                    <a:pt x="1627260" y="1090981"/>
                  </a:lnTo>
                  <a:lnTo>
                    <a:pt x="1649041" y="1051049"/>
                  </a:lnTo>
                  <a:lnTo>
                    <a:pt x="1668487" y="1010316"/>
                  </a:lnTo>
                  <a:lnTo>
                    <a:pt x="1685547" y="968880"/>
                  </a:lnTo>
                  <a:lnTo>
                    <a:pt x="1700171" y="926837"/>
                  </a:lnTo>
                  <a:lnTo>
                    <a:pt x="1712311" y="884285"/>
                  </a:lnTo>
                  <a:lnTo>
                    <a:pt x="1721915" y="841322"/>
                  </a:lnTo>
                  <a:lnTo>
                    <a:pt x="1728934" y="798046"/>
                  </a:lnTo>
                  <a:lnTo>
                    <a:pt x="1733317" y="754554"/>
                  </a:lnTo>
                  <a:lnTo>
                    <a:pt x="1735016" y="710944"/>
                  </a:lnTo>
                  <a:lnTo>
                    <a:pt x="1733980" y="667312"/>
                  </a:lnTo>
                  <a:lnTo>
                    <a:pt x="1730160" y="623758"/>
                  </a:lnTo>
                  <a:lnTo>
                    <a:pt x="1723504" y="580378"/>
                  </a:lnTo>
                  <a:lnTo>
                    <a:pt x="1713964" y="537270"/>
                  </a:lnTo>
                  <a:lnTo>
                    <a:pt x="1701489" y="494532"/>
                  </a:lnTo>
                  <a:lnTo>
                    <a:pt x="1686030" y="452260"/>
                  </a:lnTo>
                  <a:lnTo>
                    <a:pt x="1667792" y="411125"/>
                  </a:lnTo>
                  <a:lnTo>
                    <a:pt x="1647082" y="371726"/>
                  </a:lnTo>
                  <a:lnTo>
                    <a:pt x="1624006" y="334099"/>
                  </a:lnTo>
                  <a:lnTo>
                    <a:pt x="1598665" y="298280"/>
                  </a:lnTo>
                  <a:lnTo>
                    <a:pt x="1571165" y="264304"/>
                  </a:lnTo>
                  <a:lnTo>
                    <a:pt x="1541607" y="232206"/>
                  </a:lnTo>
                  <a:lnTo>
                    <a:pt x="1510097" y="202023"/>
                  </a:lnTo>
                  <a:lnTo>
                    <a:pt x="1476737" y="173789"/>
                  </a:lnTo>
                  <a:lnTo>
                    <a:pt x="1441632" y="147540"/>
                  </a:lnTo>
                  <a:lnTo>
                    <a:pt x="1404885" y="123313"/>
                  </a:lnTo>
                  <a:lnTo>
                    <a:pt x="1366599" y="101141"/>
                  </a:lnTo>
                  <a:lnTo>
                    <a:pt x="1326878" y="81062"/>
                  </a:lnTo>
                  <a:lnTo>
                    <a:pt x="1285826" y="63110"/>
                  </a:lnTo>
                  <a:lnTo>
                    <a:pt x="1243546" y="47321"/>
                  </a:lnTo>
                  <a:lnTo>
                    <a:pt x="1200142" y="33730"/>
                  </a:lnTo>
                  <a:lnTo>
                    <a:pt x="1155718" y="22374"/>
                  </a:lnTo>
                  <a:lnTo>
                    <a:pt x="1110377" y="13287"/>
                  </a:lnTo>
                  <a:lnTo>
                    <a:pt x="1064222" y="6505"/>
                  </a:lnTo>
                  <a:lnTo>
                    <a:pt x="1017358" y="2064"/>
                  </a:lnTo>
                  <a:lnTo>
                    <a:pt x="969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958071" y="0"/>
              <a:ext cx="3233928" cy="48615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859279" y="0"/>
              <a:ext cx="8115300" cy="5568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5151119" cy="68579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46C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4540" y="1226566"/>
            <a:ext cx="1244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50" dirty="0">
                <a:solidFill>
                  <a:srgbClr val="FFFFFF"/>
                </a:solidFill>
                <a:hlinkClick r:id="rId12" action="ppaction://hlinksldjump"/>
              </a:rPr>
              <a:t>T</a:t>
            </a:r>
            <a:r>
              <a:rPr sz="4000" spc="-245" dirty="0">
                <a:solidFill>
                  <a:srgbClr val="FFFFFF"/>
                </a:solidFill>
                <a:hlinkClick r:id="rId12" action="ppaction://hlinksldjump"/>
              </a:rPr>
              <a:t>NO</a:t>
            </a:r>
            <a:r>
              <a:rPr sz="4000" spc="-260" dirty="0">
                <a:solidFill>
                  <a:srgbClr val="FFFFFF"/>
                </a:solidFill>
                <a:hlinkClick r:id="rId12" action="ppaction://hlinksldjump"/>
              </a:rPr>
              <a:t>?</a:t>
            </a:r>
            <a:endParaRPr sz="4000"/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59"/>
              </a:spcBef>
            </a:pPr>
            <a:r>
              <a:rPr spc="-200" dirty="0">
                <a:hlinkClick r:id="rId12" action="ppaction://hlinksldjump"/>
              </a:rPr>
              <a:t>TNO, </a:t>
            </a:r>
            <a:r>
              <a:rPr spc="-270" dirty="0">
                <a:hlinkClick r:id="rId12" action="ppaction://hlinksldjump"/>
              </a:rPr>
              <a:t>THE </a:t>
            </a:r>
            <a:r>
              <a:rPr spc="-200" dirty="0">
                <a:hlinkClick r:id="rId12" action="ppaction://hlinksldjump"/>
              </a:rPr>
              <a:t>NETHERLANDS </a:t>
            </a:r>
            <a:r>
              <a:rPr spc="-185" dirty="0">
                <a:hlinkClick r:id="rId12" action="ppaction://hlinksldjump"/>
              </a:rPr>
              <a:t>ORGANISATION </a:t>
            </a:r>
            <a:r>
              <a:rPr spc="-190" dirty="0">
                <a:hlinkClick r:id="rId12" action="ppaction://hlinksldjump"/>
              </a:rPr>
              <a:t>FOR </a:t>
            </a:r>
            <a:r>
              <a:rPr spc="-125" dirty="0">
                <a:hlinkClick r:id="rId12" action="ppaction://hlinksldjump"/>
              </a:rPr>
              <a:t>APPLIED  </a:t>
            </a:r>
            <a:r>
              <a:rPr spc="-135" dirty="0">
                <a:hlinkClick r:id="rId12" action="ppaction://hlinksldjump"/>
              </a:rPr>
              <a:t>SCIENTIFIC </a:t>
            </a:r>
            <a:r>
              <a:rPr spc="-180" dirty="0">
                <a:hlinkClick r:id="rId12" action="ppaction://hlinksldjump"/>
              </a:rPr>
              <a:t>RESEARCH, </a:t>
            </a:r>
            <a:r>
              <a:rPr spc="-225" dirty="0">
                <a:hlinkClick r:id="rId12" action="ppaction://hlinksldjump"/>
              </a:rPr>
              <a:t>WAS </a:t>
            </a:r>
            <a:r>
              <a:rPr spc="-190" dirty="0">
                <a:hlinkClick r:id="rId12" action="ppaction://hlinksldjump"/>
              </a:rPr>
              <a:t>FOUNDED </a:t>
            </a:r>
            <a:r>
              <a:rPr spc="-260" dirty="0">
                <a:hlinkClick r:id="rId12" action="ppaction://hlinksldjump"/>
              </a:rPr>
              <a:t>BY </a:t>
            </a:r>
            <a:r>
              <a:rPr spc="-240" dirty="0">
                <a:hlinkClick r:id="rId12" action="ppaction://hlinksldjump"/>
              </a:rPr>
              <a:t>LAW </a:t>
            </a:r>
            <a:r>
              <a:rPr spc="10" dirty="0">
                <a:hlinkClick r:id="rId12" action="ppaction://hlinksldjump"/>
              </a:rPr>
              <a:t>IN </a:t>
            </a:r>
            <a:r>
              <a:rPr spc="90" dirty="0">
                <a:hlinkClick r:id="rId12" action="ppaction://hlinksldjump"/>
              </a:rPr>
              <a:t>1932 </a:t>
            </a:r>
            <a:r>
              <a:rPr spc="-350" dirty="0">
                <a:hlinkClick r:id="rId12" action="ppaction://hlinksldjump"/>
              </a:rPr>
              <a:t>TO  </a:t>
            </a:r>
            <a:r>
              <a:rPr spc="-220" dirty="0">
                <a:hlinkClick r:id="rId12" action="ppaction://hlinksldjump"/>
              </a:rPr>
              <a:t>ENABLE </a:t>
            </a:r>
            <a:r>
              <a:rPr spc="-155" dirty="0">
                <a:hlinkClick r:id="rId12" action="ppaction://hlinksldjump"/>
              </a:rPr>
              <a:t>BUSINESS </a:t>
            </a:r>
            <a:r>
              <a:rPr spc="-165" dirty="0">
                <a:hlinkClick r:id="rId12" action="ppaction://hlinksldjump"/>
              </a:rPr>
              <a:t>AND </a:t>
            </a:r>
            <a:r>
              <a:rPr spc="-190" dirty="0">
                <a:hlinkClick r:id="rId12" action="ppaction://hlinksldjump"/>
              </a:rPr>
              <a:t>GOVERNMENT </a:t>
            </a:r>
            <a:r>
              <a:rPr spc="-345" dirty="0">
                <a:hlinkClick r:id="rId12" action="ppaction://hlinksldjump"/>
              </a:rPr>
              <a:t>TO </a:t>
            </a:r>
            <a:r>
              <a:rPr spc="-215" dirty="0">
                <a:hlinkClick r:id="rId12" action="ppaction://hlinksldjump"/>
              </a:rPr>
              <a:t>APPLY  </a:t>
            </a:r>
            <a:r>
              <a:rPr spc="-190" dirty="0">
                <a:hlinkClick r:id="rId12" action="ppaction://hlinksldjump"/>
              </a:rPr>
              <a:t>KNOWLEDGE. </a:t>
            </a:r>
            <a:r>
              <a:rPr spc="-220" dirty="0">
                <a:hlinkClick r:id="rId12" action="ppaction://hlinksldjump"/>
              </a:rPr>
              <a:t>AS </a:t>
            </a:r>
            <a:r>
              <a:rPr spc="-185" dirty="0">
                <a:hlinkClick r:id="rId12" action="ppaction://hlinksldjump"/>
              </a:rPr>
              <a:t>AN ORGANISATION </a:t>
            </a:r>
            <a:r>
              <a:rPr spc="-254" dirty="0">
                <a:hlinkClick r:id="rId12" action="ppaction://hlinksldjump"/>
              </a:rPr>
              <a:t>REGULATED </a:t>
            </a:r>
            <a:r>
              <a:rPr spc="-260" dirty="0">
                <a:hlinkClick r:id="rId12" action="ppaction://hlinksldjump"/>
              </a:rPr>
              <a:t>BY </a:t>
            </a:r>
            <a:r>
              <a:rPr spc="-155" dirty="0">
                <a:hlinkClick r:id="rId12" action="ppaction://hlinksldjump"/>
              </a:rPr>
              <a:t>PUBLIC  </a:t>
            </a:r>
            <a:r>
              <a:rPr spc="-204" dirty="0">
                <a:hlinkClick r:id="rId12" action="ppaction://hlinksldjump"/>
              </a:rPr>
              <a:t>LAW, </a:t>
            </a:r>
            <a:r>
              <a:rPr spc="-195" dirty="0">
                <a:hlinkClick r:id="rId12" action="ppaction://hlinksldjump"/>
              </a:rPr>
              <a:t>WE </a:t>
            </a:r>
            <a:r>
              <a:rPr spc="-204" dirty="0">
                <a:hlinkClick r:id="rId12" action="ppaction://hlinksldjump"/>
              </a:rPr>
              <a:t>ARE </a:t>
            </a:r>
            <a:r>
              <a:rPr spc="-165" dirty="0">
                <a:hlinkClick r:id="rId12" action="ppaction://hlinksldjump"/>
              </a:rPr>
              <a:t>INDEPENDENT: </a:t>
            </a:r>
            <a:r>
              <a:rPr spc="-265" dirty="0">
                <a:hlinkClick r:id="rId12" action="ppaction://hlinksldjump"/>
              </a:rPr>
              <a:t>NOT </a:t>
            </a:r>
            <a:r>
              <a:rPr spc="-245" dirty="0">
                <a:hlinkClick r:id="rId12" action="ppaction://hlinksldjump"/>
              </a:rPr>
              <a:t>PART </a:t>
            </a:r>
            <a:r>
              <a:rPr spc="-225" dirty="0">
                <a:hlinkClick r:id="rId12" action="ppaction://hlinksldjump"/>
              </a:rPr>
              <a:t>OF </a:t>
            </a:r>
            <a:r>
              <a:rPr spc="-200" dirty="0">
                <a:hlinkClick r:id="rId12" action="ppaction://hlinksldjump"/>
              </a:rPr>
              <a:t>ANY  </a:t>
            </a:r>
            <a:r>
              <a:rPr spc="-180" dirty="0">
                <a:hlinkClick r:id="rId12" action="ppaction://hlinksldjump"/>
              </a:rPr>
              <a:t>GOVERNMENT, </a:t>
            </a:r>
            <a:r>
              <a:rPr spc="-125" dirty="0">
                <a:hlinkClick r:id="rId12" action="ppaction://hlinksldjump"/>
              </a:rPr>
              <a:t>UNIVERSITY </a:t>
            </a:r>
            <a:r>
              <a:rPr spc="-180" dirty="0">
                <a:hlinkClick r:id="rId12" action="ppaction://hlinksldjump"/>
              </a:rPr>
              <a:t>OR</a:t>
            </a:r>
            <a:r>
              <a:rPr spc="55" dirty="0">
                <a:hlinkClick r:id="rId12" action="ppaction://hlinksldjump"/>
              </a:rPr>
              <a:t> </a:t>
            </a:r>
            <a:r>
              <a:rPr spc="-185" dirty="0">
                <a:hlinkClick r:id="rId12" action="ppaction://hlinksldjump"/>
              </a:rPr>
              <a:t>COMPANY.</a:t>
            </a:r>
          </a:p>
        </p:txBody>
      </p:sp>
      <p:sp>
        <p:nvSpPr>
          <p:cNvPr id="17" name="object 17"/>
          <p:cNvSpPr/>
          <p:nvPr/>
        </p:nvSpPr>
        <p:spPr>
          <a:xfrm>
            <a:off x="576281" y="5575553"/>
            <a:ext cx="7620" cy="1282700"/>
          </a:xfrm>
          <a:custGeom>
            <a:avLst/>
            <a:gdLst/>
            <a:ahLst/>
            <a:cxnLst/>
            <a:rect l="l" t="t" r="r" b="b"/>
            <a:pathLst>
              <a:path w="7620" h="1282700">
                <a:moveTo>
                  <a:pt x="7200" y="0"/>
                </a:moveTo>
                <a:lnTo>
                  <a:pt x="0" y="0"/>
                </a:lnTo>
                <a:lnTo>
                  <a:pt x="0" y="1282444"/>
                </a:lnTo>
                <a:lnTo>
                  <a:pt x="7200" y="1282444"/>
                </a:lnTo>
                <a:lnTo>
                  <a:pt x="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5441" y="5343515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89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7"/>
                </a:lnTo>
                <a:lnTo>
                  <a:pt x="5771" y="169167"/>
                </a:lnTo>
                <a:lnTo>
                  <a:pt x="19362" y="173615"/>
                </a:lnTo>
                <a:lnTo>
                  <a:pt x="38727" y="138024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2"/>
                </a:lnTo>
                <a:lnTo>
                  <a:pt x="50146" y="60331"/>
                </a:lnTo>
                <a:lnTo>
                  <a:pt x="15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6281" y="0"/>
            <a:ext cx="7620" cy="5271135"/>
          </a:xfrm>
          <a:custGeom>
            <a:avLst/>
            <a:gdLst/>
            <a:ahLst/>
            <a:cxnLst/>
            <a:rect l="l" t="t" r="r" b="b"/>
            <a:pathLst>
              <a:path w="7620" h="5271135">
                <a:moveTo>
                  <a:pt x="0" y="5270754"/>
                </a:moveTo>
                <a:lnTo>
                  <a:pt x="7200" y="5270754"/>
                </a:lnTo>
                <a:lnTo>
                  <a:pt x="7200" y="0"/>
                </a:lnTo>
                <a:lnTo>
                  <a:pt x="0" y="0"/>
                </a:lnTo>
                <a:lnTo>
                  <a:pt x="0" y="5270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90778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793492" y="7112"/>
              <a:ext cx="6605015" cy="65663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804659" y="0"/>
              <a:ext cx="4895850" cy="41125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342376" y="1844039"/>
              <a:ext cx="359664" cy="3596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753856" y="1926335"/>
              <a:ext cx="1687829" cy="2201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971799"/>
              <a:ext cx="12192000" cy="3886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5225757" cy="57291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885195" y="1618347"/>
              <a:ext cx="1735455" cy="1566545"/>
            </a:xfrm>
            <a:custGeom>
              <a:avLst/>
              <a:gdLst/>
              <a:ahLst/>
              <a:cxnLst/>
              <a:rect l="l" t="t" r="r" b="b"/>
              <a:pathLst>
                <a:path w="1735454" h="1566545">
                  <a:moveTo>
                    <a:pt x="969889" y="0"/>
                  </a:moveTo>
                  <a:lnTo>
                    <a:pt x="921916" y="347"/>
                  </a:lnTo>
                  <a:lnTo>
                    <a:pt x="873545" y="3141"/>
                  </a:lnTo>
                  <a:lnTo>
                    <a:pt x="824879" y="8418"/>
                  </a:lnTo>
                  <a:lnTo>
                    <a:pt x="776022" y="16214"/>
                  </a:lnTo>
                  <a:lnTo>
                    <a:pt x="727076" y="26564"/>
                  </a:lnTo>
                  <a:lnTo>
                    <a:pt x="678147" y="39503"/>
                  </a:lnTo>
                  <a:lnTo>
                    <a:pt x="629336" y="55067"/>
                  </a:lnTo>
                  <a:lnTo>
                    <a:pt x="580749" y="73292"/>
                  </a:lnTo>
                  <a:lnTo>
                    <a:pt x="533135" y="93927"/>
                  </a:lnTo>
                  <a:lnTo>
                    <a:pt x="487210" y="116631"/>
                  </a:lnTo>
                  <a:lnTo>
                    <a:pt x="443023" y="141308"/>
                  </a:lnTo>
                  <a:lnTo>
                    <a:pt x="400624" y="167859"/>
                  </a:lnTo>
                  <a:lnTo>
                    <a:pt x="360063" y="196188"/>
                  </a:lnTo>
                  <a:lnTo>
                    <a:pt x="321390" y="226196"/>
                  </a:lnTo>
                  <a:lnTo>
                    <a:pt x="284654" y="257785"/>
                  </a:lnTo>
                  <a:lnTo>
                    <a:pt x="249906" y="290860"/>
                  </a:lnTo>
                  <a:lnTo>
                    <a:pt x="217195" y="325321"/>
                  </a:lnTo>
                  <a:lnTo>
                    <a:pt x="186571" y="361071"/>
                  </a:lnTo>
                  <a:lnTo>
                    <a:pt x="158084" y="398014"/>
                  </a:lnTo>
                  <a:lnTo>
                    <a:pt x="131783" y="436050"/>
                  </a:lnTo>
                  <a:lnTo>
                    <a:pt x="107719" y="475082"/>
                  </a:lnTo>
                  <a:lnTo>
                    <a:pt x="85941" y="515014"/>
                  </a:lnTo>
                  <a:lnTo>
                    <a:pt x="66499" y="555747"/>
                  </a:lnTo>
                  <a:lnTo>
                    <a:pt x="49443" y="597184"/>
                  </a:lnTo>
                  <a:lnTo>
                    <a:pt x="34823" y="639227"/>
                  </a:lnTo>
                  <a:lnTo>
                    <a:pt x="22688" y="681778"/>
                  </a:lnTo>
                  <a:lnTo>
                    <a:pt x="13088" y="724741"/>
                  </a:lnTo>
                  <a:lnTo>
                    <a:pt x="6074" y="768017"/>
                  </a:lnTo>
                  <a:lnTo>
                    <a:pt x="1694" y="811509"/>
                  </a:lnTo>
                  <a:lnTo>
                    <a:pt x="0" y="855120"/>
                  </a:lnTo>
                  <a:lnTo>
                    <a:pt x="1039" y="898751"/>
                  </a:lnTo>
                  <a:lnTo>
                    <a:pt x="4863" y="942305"/>
                  </a:lnTo>
                  <a:lnTo>
                    <a:pt x="11522" y="985685"/>
                  </a:lnTo>
                  <a:lnTo>
                    <a:pt x="21064" y="1028793"/>
                  </a:lnTo>
                  <a:lnTo>
                    <a:pt x="33540" y="1071532"/>
                  </a:lnTo>
                  <a:lnTo>
                    <a:pt x="49000" y="1113803"/>
                  </a:lnTo>
                  <a:lnTo>
                    <a:pt x="67238" y="1154938"/>
                  </a:lnTo>
                  <a:lnTo>
                    <a:pt x="87947" y="1194337"/>
                  </a:lnTo>
                  <a:lnTo>
                    <a:pt x="111024" y="1231964"/>
                  </a:lnTo>
                  <a:lnTo>
                    <a:pt x="136364" y="1267783"/>
                  </a:lnTo>
                  <a:lnTo>
                    <a:pt x="163865" y="1301760"/>
                  </a:lnTo>
                  <a:lnTo>
                    <a:pt x="193422" y="1333857"/>
                  </a:lnTo>
                  <a:lnTo>
                    <a:pt x="224932" y="1364041"/>
                  </a:lnTo>
                  <a:lnTo>
                    <a:pt x="258292" y="1392275"/>
                  </a:lnTo>
                  <a:lnTo>
                    <a:pt x="293397" y="1418523"/>
                  </a:lnTo>
                  <a:lnTo>
                    <a:pt x="330145" y="1442751"/>
                  </a:lnTo>
                  <a:lnTo>
                    <a:pt x="368431" y="1464922"/>
                  </a:lnTo>
                  <a:lnTo>
                    <a:pt x="408152" y="1485002"/>
                  </a:lnTo>
                  <a:lnTo>
                    <a:pt x="449204" y="1502954"/>
                  </a:lnTo>
                  <a:lnTo>
                    <a:pt x="491484" y="1518743"/>
                  </a:lnTo>
                  <a:lnTo>
                    <a:pt x="534888" y="1532333"/>
                  </a:lnTo>
                  <a:lnTo>
                    <a:pt x="579312" y="1543690"/>
                  </a:lnTo>
                  <a:lnTo>
                    <a:pt x="624653" y="1552777"/>
                  </a:lnTo>
                  <a:lnTo>
                    <a:pt x="670807" y="1559558"/>
                  </a:lnTo>
                  <a:lnTo>
                    <a:pt x="717671" y="1563999"/>
                  </a:lnTo>
                  <a:lnTo>
                    <a:pt x="765141" y="1566064"/>
                  </a:lnTo>
                  <a:lnTo>
                    <a:pt x="813113" y="1565717"/>
                  </a:lnTo>
                  <a:lnTo>
                    <a:pt x="861484" y="1562922"/>
                  </a:lnTo>
                  <a:lnTo>
                    <a:pt x="910150" y="1557645"/>
                  </a:lnTo>
                  <a:lnTo>
                    <a:pt x="959008" y="1549849"/>
                  </a:lnTo>
                  <a:lnTo>
                    <a:pt x="1007953" y="1539500"/>
                  </a:lnTo>
                  <a:lnTo>
                    <a:pt x="1056883" y="1526560"/>
                  </a:lnTo>
                  <a:lnTo>
                    <a:pt x="1105693" y="1510996"/>
                  </a:lnTo>
                  <a:lnTo>
                    <a:pt x="1154281" y="1492771"/>
                  </a:lnTo>
                  <a:lnTo>
                    <a:pt x="1201882" y="1472137"/>
                  </a:lnTo>
                  <a:lnTo>
                    <a:pt x="1247796" y="1449432"/>
                  </a:lnTo>
                  <a:lnTo>
                    <a:pt x="1291974" y="1424756"/>
                  </a:lnTo>
                  <a:lnTo>
                    <a:pt x="1334366" y="1398204"/>
                  </a:lnTo>
                  <a:lnTo>
                    <a:pt x="1374921" y="1369876"/>
                  </a:lnTo>
                  <a:lnTo>
                    <a:pt x="1413589" y="1339868"/>
                  </a:lnTo>
                  <a:lnTo>
                    <a:pt x="1450322" y="1308278"/>
                  </a:lnTo>
                  <a:lnTo>
                    <a:pt x="1485068" y="1275204"/>
                  </a:lnTo>
                  <a:lnTo>
                    <a:pt x="1517778" y="1240742"/>
                  </a:lnTo>
                  <a:lnTo>
                    <a:pt x="1548402" y="1204992"/>
                  </a:lnTo>
                  <a:lnTo>
                    <a:pt x="1576891" y="1168050"/>
                  </a:lnTo>
                  <a:lnTo>
                    <a:pt x="1603193" y="1130014"/>
                  </a:lnTo>
                  <a:lnTo>
                    <a:pt x="1627260" y="1090981"/>
                  </a:lnTo>
                  <a:lnTo>
                    <a:pt x="1649041" y="1051049"/>
                  </a:lnTo>
                  <a:lnTo>
                    <a:pt x="1668487" y="1010316"/>
                  </a:lnTo>
                  <a:lnTo>
                    <a:pt x="1685547" y="968880"/>
                  </a:lnTo>
                  <a:lnTo>
                    <a:pt x="1700171" y="926837"/>
                  </a:lnTo>
                  <a:lnTo>
                    <a:pt x="1712311" y="884285"/>
                  </a:lnTo>
                  <a:lnTo>
                    <a:pt x="1721915" y="841322"/>
                  </a:lnTo>
                  <a:lnTo>
                    <a:pt x="1728934" y="798046"/>
                  </a:lnTo>
                  <a:lnTo>
                    <a:pt x="1733317" y="754554"/>
                  </a:lnTo>
                  <a:lnTo>
                    <a:pt x="1735016" y="710944"/>
                  </a:lnTo>
                  <a:lnTo>
                    <a:pt x="1733980" y="667312"/>
                  </a:lnTo>
                  <a:lnTo>
                    <a:pt x="1730160" y="623758"/>
                  </a:lnTo>
                  <a:lnTo>
                    <a:pt x="1723504" y="580378"/>
                  </a:lnTo>
                  <a:lnTo>
                    <a:pt x="1713964" y="537270"/>
                  </a:lnTo>
                  <a:lnTo>
                    <a:pt x="1701489" y="494532"/>
                  </a:lnTo>
                  <a:lnTo>
                    <a:pt x="1686030" y="452260"/>
                  </a:lnTo>
                  <a:lnTo>
                    <a:pt x="1667792" y="411125"/>
                  </a:lnTo>
                  <a:lnTo>
                    <a:pt x="1647082" y="371726"/>
                  </a:lnTo>
                  <a:lnTo>
                    <a:pt x="1624006" y="334099"/>
                  </a:lnTo>
                  <a:lnTo>
                    <a:pt x="1598665" y="298280"/>
                  </a:lnTo>
                  <a:lnTo>
                    <a:pt x="1571165" y="264304"/>
                  </a:lnTo>
                  <a:lnTo>
                    <a:pt x="1541607" y="232206"/>
                  </a:lnTo>
                  <a:lnTo>
                    <a:pt x="1510097" y="202023"/>
                  </a:lnTo>
                  <a:lnTo>
                    <a:pt x="1476737" y="173789"/>
                  </a:lnTo>
                  <a:lnTo>
                    <a:pt x="1441632" y="147540"/>
                  </a:lnTo>
                  <a:lnTo>
                    <a:pt x="1404885" y="123313"/>
                  </a:lnTo>
                  <a:lnTo>
                    <a:pt x="1366599" y="101141"/>
                  </a:lnTo>
                  <a:lnTo>
                    <a:pt x="1326878" y="81062"/>
                  </a:lnTo>
                  <a:lnTo>
                    <a:pt x="1285826" y="63110"/>
                  </a:lnTo>
                  <a:lnTo>
                    <a:pt x="1243546" y="47321"/>
                  </a:lnTo>
                  <a:lnTo>
                    <a:pt x="1200142" y="33730"/>
                  </a:lnTo>
                  <a:lnTo>
                    <a:pt x="1155718" y="22374"/>
                  </a:lnTo>
                  <a:lnTo>
                    <a:pt x="1110377" y="13287"/>
                  </a:lnTo>
                  <a:lnTo>
                    <a:pt x="1064222" y="6505"/>
                  </a:lnTo>
                  <a:lnTo>
                    <a:pt x="1017358" y="2064"/>
                  </a:lnTo>
                  <a:lnTo>
                    <a:pt x="969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958071" y="0"/>
              <a:ext cx="3233928" cy="48615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859279" y="0"/>
              <a:ext cx="8115300" cy="5568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5151119" cy="68579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46C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4540" y="1226566"/>
            <a:ext cx="54648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0" dirty="0">
                <a:solidFill>
                  <a:srgbClr val="FFFFFF"/>
                </a:solidFill>
                <a:hlinkClick r:id="rId12" action="ppaction://hlinksldjump"/>
              </a:rPr>
              <a:t>‘INNOVATION </a:t>
            </a:r>
            <a:r>
              <a:rPr sz="4000" spc="-250" dirty="0">
                <a:solidFill>
                  <a:srgbClr val="FFFFFF"/>
                </a:solidFill>
                <a:hlinkClick r:id="rId12" action="ppaction://hlinksldjump"/>
              </a:rPr>
              <a:t>FOR</a:t>
            </a:r>
            <a:r>
              <a:rPr sz="4000" spc="-105" dirty="0">
                <a:solidFill>
                  <a:srgbClr val="FFFFFF"/>
                </a:solidFill>
                <a:hlinkClick r:id="rId12" action="ppaction://hlinksldjump"/>
              </a:rPr>
              <a:t> </a:t>
            </a:r>
            <a:r>
              <a:rPr sz="4000" spc="-145" dirty="0">
                <a:solidFill>
                  <a:srgbClr val="FFFFFF"/>
                </a:solidFill>
                <a:hlinkClick r:id="rId12" action="ppaction://hlinksldjump"/>
              </a:rPr>
              <a:t>LIFE’</a:t>
            </a:r>
            <a:endParaRPr sz="4000"/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59"/>
              </a:spcBef>
            </a:pPr>
            <a:r>
              <a:rPr spc="-260" dirty="0">
                <a:hlinkClick r:id="rId12" action="ppaction://hlinksldjump"/>
              </a:rPr>
              <a:t>TNO </a:t>
            </a:r>
            <a:r>
              <a:rPr spc="-229" dirty="0">
                <a:hlinkClick r:id="rId12" action="ppaction://hlinksldjump"/>
              </a:rPr>
              <a:t>CONNECTS </a:t>
            </a:r>
            <a:r>
              <a:rPr spc="-185" dirty="0">
                <a:hlinkClick r:id="rId12" action="ppaction://hlinksldjump"/>
              </a:rPr>
              <a:t>PEOPLE </a:t>
            </a:r>
            <a:r>
              <a:rPr spc="-160" dirty="0">
                <a:hlinkClick r:id="rId12" action="ppaction://hlinksldjump"/>
              </a:rPr>
              <a:t>AND </a:t>
            </a:r>
            <a:r>
              <a:rPr spc="-204" dirty="0">
                <a:hlinkClick r:id="rId12" action="ppaction://hlinksldjump"/>
              </a:rPr>
              <a:t>KNOWLEDGE </a:t>
            </a:r>
            <a:r>
              <a:rPr spc="-340" dirty="0">
                <a:hlinkClick r:id="rId12" action="ppaction://hlinksldjump"/>
              </a:rPr>
              <a:t>TO </a:t>
            </a:r>
            <a:r>
              <a:rPr spc="-275" dirty="0">
                <a:hlinkClick r:id="rId12" action="ppaction://hlinksldjump"/>
              </a:rPr>
              <a:t>CREATE  </a:t>
            </a:r>
            <a:r>
              <a:rPr spc="-165" dirty="0">
                <a:hlinkClick r:id="rId12" action="ppaction://hlinksldjump"/>
              </a:rPr>
              <a:t>INNOVATIONS </a:t>
            </a:r>
            <a:r>
              <a:rPr spc="-335" dirty="0">
                <a:hlinkClick r:id="rId12" action="ppaction://hlinksldjump"/>
              </a:rPr>
              <a:t>THAT </a:t>
            </a:r>
            <a:r>
              <a:rPr spc="-265" dirty="0">
                <a:hlinkClick r:id="rId12" action="ppaction://hlinksldjump"/>
              </a:rPr>
              <a:t>BOOST THE </a:t>
            </a:r>
            <a:r>
              <a:rPr spc="-160" dirty="0">
                <a:hlinkClick r:id="rId12" action="ppaction://hlinksldjump"/>
              </a:rPr>
              <a:t>COMPETITIVE </a:t>
            </a:r>
            <a:r>
              <a:rPr spc="-235" dirty="0">
                <a:hlinkClick r:id="rId12" action="ppaction://hlinksldjump"/>
              </a:rPr>
              <a:t>STRENGTH </a:t>
            </a:r>
            <a:r>
              <a:rPr spc="-220" dirty="0">
                <a:hlinkClick r:id="rId12" action="ppaction://hlinksldjump"/>
              </a:rPr>
              <a:t>OF  </a:t>
            </a:r>
            <a:r>
              <a:rPr spc="-160" dirty="0">
                <a:hlinkClick r:id="rId12" action="ppaction://hlinksldjump"/>
              </a:rPr>
              <a:t>INDUSTRY AND </a:t>
            </a:r>
            <a:r>
              <a:rPr spc="-260" dirty="0">
                <a:hlinkClick r:id="rId12" action="ppaction://hlinksldjump"/>
              </a:rPr>
              <a:t>THE </a:t>
            </a:r>
            <a:r>
              <a:rPr spc="-170" dirty="0">
                <a:hlinkClick r:id="rId12" action="ppaction://hlinksldjump"/>
              </a:rPr>
              <a:t>WELL-BEING </a:t>
            </a:r>
            <a:r>
              <a:rPr spc="-220" dirty="0">
                <a:hlinkClick r:id="rId12" action="ppaction://hlinksldjump"/>
              </a:rPr>
              <a:t>OF </a:t>
            </a:r>
            <a:r>
              <a:rPr spc="-195" dirty="0">
                <a:hlinkClick r:id="rId12" action="ppaction://hlinksldjump"/>
              </a:rPr>
              <a:t>SOCIETY </a:t>
            </a:r>
            <a:r>
              <a:rPr spc="10" dirty="0">
                <a:hlinkClick r:id="rId12" action="ppaction://hlinksldjump"/>
              </a:rPr>
              <a:t>IN </a:t>
            </a:r>
            <a:r>
              <a:rPr spc="-254" dirty="0">
                <a:hlinkClick r:id="rId12" action="ppaction://hlinksldjump"/>
              </a:rPr>
              <a:t>A  </a:t>
            </a:r>
            <a:r>
              <a:rPr spc="-204" dirty="0">
                <a:hlinkClick r:id="rId12" action="ppaction://hlinksldjump"/>
              </a:rPr>
              <a:t>SUSTAINABLE</a:t>
            </a:r>
            <a:r>
              <a:rPr spc="-135" dirty="0">
                <a:hlinkClick r:id="rId12" action="ppaction://hlinksldjump"/>
              </a:rPr>
              <a:t> </a:t>
            </a:r>
            <a:r>
              <a:rPr spc="-254" dirty="0">
                <a:hlinkClick r:id="rId12" action="ppaction://hlinksldjump"/>
              </a:rPr>
              <a:t>WAY.</a:t>
            </a:r>
          </a:p>
        </p:txBody>
      </p:sp>
      <p:sp>
        <p:nvSpPr>
          <p:cNvPr id="17" name="object 17"/>
          <p:cNvSpPr/>
          <p:nvPr/>
        </p:nvSpPr>
        <p:spPr>
          <a:xfrm>
            <a:off x="576281" y="5575553"/>
            <a:ext cx="7620" cy="1282700"/>
          </a:xfrm>
          <a:custGeom>
            <a:avLst/>
            <a:gdLst/>
            <a:ahLst/>
            <a:cxnLst/>
            <a:rect l="l" t="t" r="r" b="b"/>
            <a:pathLst>
              <a:path w="7620" h="1282700">
                <a:moveTo>
                  <a:pt x="7200" y="0"/>
                </a:moveTo>
                <a:lnTo>
                  <a:pt x="0" y="0"/>
                </a:lnTo>
                <a:lnTo>
                  <a:pt x="0" y="1282444"/>
                </a:lnTo>
                <a:lnTo>
                  <a:pt x="7200" y="1282444"/>
                </a:lnTo>
                <a:lnTo>
                  <a:pt x="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5441" y="5343515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89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7"/>
                </a:lnTo>
                <a:lnTo>
                  <a:pt x="5771" y="169167"/>
                </a:lnTo>
                <a:lnTo>
                  <a:pt x="19362" y="173615"/>
                </a:lnTo>
                <a:lnTo>
                  <a:pt x="38727" y="138024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2"/>
                </a:lnTo>
                <a:lnTo>
                  <a:pt x="50146" y="60331"/>
                </a:lnTo>
                <a:lnTo>
                  <a:pt x="15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6281" y="0"/>
            <a:ext cx="7620" cy="5271135"/>
          </a:xfrm>
          <a:custGeom>
            <a:avLst/>
            <a:gdLst/>
            <a:ahLst/>
            <a:cxnLst/>
            <a:rect l="l" t="t" r="r" b="b"/>
            <a:pathLst>
              <a:path w="7620" h="5271135">
                <a:moveTo>
                  <a:pt x="0" y="5270754"/>
                </a:moveTo>
                <a:lnTo>
                  <a:pt x="7200" y="5270754"/>
                </a:lnTo>
                <a:lnTo>
                  <a:pt x="7200" y="0"/>
                </a:lnTo>
                <a:lnTo>
                  <a:pt x="0" y="0"/>
                </a:lnTo>
                <a:lnTo>
                  <a:pt x="0" y="5270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0103" y="1938401"/>
            <a:ext cx="4448683" cy="4404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266" y="501142"/>
            <a:ext cx="5598160" cy="89026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250"/>
              </a:lnSpc>
              <a:spcBef>
                <a:spcPts val="459"/>
              </a:spcBef>
            </a:pPr>
            <a:r>
              <a:rPr sz="2950" spc="-180" dirty="0"/>
              <a:t>WE </a:t>
            </a:r>
            <a:r>
              <a:rPr sz="2950" spc="-185" dirty="0"/>
              <a:t>DO </a:t>
            </a:r>
            <a:r>
              <a:rPr sz="2950" spc="-145" dirty="0"/>
              <a:t>THIS </a:t>
            </a:r>
            <a:r>
              <a:rPr sz="2950" spc="-245" dirty="0"/>
              <a:t>BY </a:t>
            </a:r>
            <a:r>
              <a:rPr sz="2950" spc="-200" dirty="0"/>
              <a:t>TAKING </a:t>
            </a:r>
            <a:r>
              <a:rPr sz="2950" spc="-245" dirty="0"/>
              <a:t>A  </a:t>
            </a:r>
            <a:r>
              <a:rPr sz="2950" spc="-110" dirty="0">
                <a:solidFill>
                  <a:srgbClr val="27516F"/>
                </a:solidFill>
              </a:rPr>
              <a:t>MULTIDISCIPLINARY</a:t>
            </a:r>
            <a:r>
              <a:rPr sz="2950" spc="-445" dirty="0">
                <a:solidFill>
                  <a:srgbClr val="27516F"/>
                </a:solidFill>
              </a:rPr>
              <a:t> </a:t>
            </a:r>
            <a:r>
              <a:rPr sz="2950" spc="-185" dirty="0"/>
              <a:t>APPROACH</a:t>
            </a:r>
            <a:endParaRPr sz="2950"/>
          </a:p>
        </p:txBody>
      </p:sp>
      <p:sp>
        <p:nvSpPr>
          <p:cNvPr id="4" name="object 4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372871"/>
            <a:ext cx="3708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STRATEGIC </a:t>
            </a: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 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POLICY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6740" y="0"/>
            <a:ext cx="11275060" cy="6858000"/>
            <a:chOff x="586740" y="0"/>
            <a:chExt cx="11275060" cy="6858000"/>
          </a:xfrm>
        </p:grpSpPr>
        <p:sp>
          <p:nvSpPr>
            <p:cNvPr id="4" name="object 4"/>
            <p:cNvSpPr/>
            <p:nvPr/>
          </p:nvSpPr>
          <p:spPr>
            <a:xfrm>
              <a:off x="586740" y="652272"/>
              <a:ext cx="68579" cy="2011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00456" y="0"/>
              <a:ext cx="7620" cy="6858000"/>
            </a:xfrm>
            <a:custGeom>
              <a:avLst/>
              <a:gdLst/>
              <a:ahLst/>
              <a:cxnLst/>
              <a:rect l="l" t="t" r="r" b="b"/>
              <a:pathLst>
                <a:path w="7620" h="6858000">
                  <a:moveTo>
                    <a:pt x="7620" y="902335"/>
                  </a:moveTo>
                  <a:lnTo>
                    <a:pt x="5918" y="900684"/>
                  </a:lnTo>
                  <a:lnTo>
                    <a:pt x="1701" y="900684"/>
                  </a:lnTo>
                  <a:lnTo>
                    <a:pt x="0" y="902335"/>
                  </a:lnTo>
                  <a:lnTo>
                    <a:pt x="0" y="6858000"/>
                  </a:lnTo>
                  <a:lnTo>
                    <a:pt x="7620" y="6858000"/>
                  </a:lnTo>
                  <a:lnTo>
                    <a:pt x="7620" y="902335"/>
                  </a:lnTo>
                  <a:close/>
                </a:path>
                <a:path w="7620" h="6858000">
                  <a:moveTo>
                    <a:pt x="7620" y="1651"/>
                  </a:moveTo>
                  <a:lnTo>
                    <a:pt x="5918" y="0"/>
                  </a:lnTo>
                  <a:lnTo>
                    <a:pt x="1701" y="0"/>
                  </a:lnTo>
                  <a:lnTo>
                    <a:pt x="0" y="1651"/>
                  </a:lnTo>
                  <a:lnTo>
                    <a:pt x="0" y="610997"/>
                  </a:lnTo>
                  <a:lnTo>
                    <a:pt x="1701" y="612648"/>
                  </a:lnTo>
                  <a:lnTo>
                    <a:pt x="5918" y="612648"/>
                  </a:lnTo>
                  <a:lnTo>
                    <a:pt x="7620" y="610997"/>
                  </a:lnTo>
                  <a:lnTo>
                    <a:pt x="7620" y="16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428475" y="2770632"/>
              <a:ext cx="432816" cy="1426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533895" y="3340755"/>
              <a:ext cx="222104" cy="176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524739" y="3731886"/>
              <a:ext cx="240851" cy="1274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4540" y="995883"/>
            <a:ext cx="618236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432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</a:t>
            </a:r>
            <a:r>
              <a:rPr kumimoji="0" sz="4000" b="1" i="0" u="none" strike="noStrike" kern="120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CITIES </a:t>
            </a:r>
            <a:r>
              <a:rPr kumimoji="0" sz="4000" b="1" i="0" u="none" strike="noStrike" kern="1200" cap="none" spc="-3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4000" b="1" i="0" u="none" strike="noStrike" kern="120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FLEXIBLY  </a:t>
            </a:r>
            <a:r>
              <a:rPr kumimoji="0" sz="4000" b="1" i="0" u="none" strike="noStrike" kern="1200" cap="none" spc="-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EXPLOIT </a:t>
            </a:r>
            <a:r>
              <a:rPr kumimoji="0" sz="4000" b="1" i="0" u="none" strike="noStrike" kern="1200" cap="none" spc="-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40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000" b="1" i="0" u="none" strike="noStrike" kern="120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" y="0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3528" y="296798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66" y="0"/>
                </a:moveTo>
                <a:lnTo>
                  <a:pt x="8831" y="835"/>
                </a:lnTo>
                <a:lnTo>
                  <a:pt x="3698" y="4587"/>
                </a:lnTo>
                <a:lnTo>
                  <a:pt x="231" y="13126"/>
                </a:lnTo>
                <a:lnTo>
                  <a:pt x="2589" y="28321"/>
                </a:lnTo>
                <a:lnTo>
                  <a:pt x="17384" y="70865"/>
                </a:lnTo>
                <a:lnTo>
                  <a:pt x="5548" y="113284"/>
                </a:lnTo>
                <a:lnTo>
                  <a:pt x="693" y="126515"/>
                </a:lnTo>
                <a:lnTo>
                  <a:pt x="0" y="133889"/>
                </a:lnTo>
                <a:lnTo>
                  <a:pt x="4299" y="138072"/>
                </a:lnTo>
                <a:lnTo>
                  <a:pt x="14425" y="141732"/>
                </a:lnTo>
                <a:lnTo>
                  <a:pt x="19000" y="133034"/>
                </a:lnTo>
                <a:lnTo>
                  <a:pt x="28844" y="112633"/>
                </a:lnTo>
                <a:lnTo>
                  <a:pt x="38133" y="89064"/>
                </a:lnTo>
                <a:lnTo>
                  <a:pt x="41044" y="70865"/>
                </a:lnTo>
                <a:lnTo>
                  <a:pt x="40582" y="60186"/>
                </a:lnTo>
                <a:lnTo>
                  <a:pt x="37347" y="49244"/>
                </a:lnTo>
                <a:lnTo>
                  <a:pt x="28566" y="31396"/>
                </a:lnTo>
                <a:lnTo>
                  <a:pt x="114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372" y="2894837"/>
            <a:ext cx="267652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Cities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confronted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major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challenge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making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sustaining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liveable 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environment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growing 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population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42704" y="296798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14" y="0"/>
                </a:moveTo>
                <a:lnTo>
                  <a:pt x="8774" y="835"/>
                </a:lnTo>
                <a:lnTo>
                  <a:pt x="3635" y="4587"/>
                </a:lnTo>
                <a:lnTo>
                  <a:pt x="162" y="13126"/>
                </a:lnTo>
                <a:lnTo>
                  <a:pt x="2524" y="28321"/>
                </a:lnTo>
                <a:lnTo>
                  <a:pt x="17383" y="70865"/>
                </a:lnTo>
                <a:lnTo>
                  <a:pt x="5572" y="113284"/>
                </a:lnTo>
                <a:lnTo>
                  <a:pt x="708" y="126515"/>
                </a:lnTo>
                <a:lnTo>
                  <a:pt x="0" y="133889"/>
                </a:lnTo>
                <a:lnTo>
                  <a:pt x="4268" y="138072"/>
                </a:lnTo>
                <a:lnTo>
                  <a:pt x="14335" y="141732"/>
                </a:lnTo>
                <a:lnTo>
                  <a:pt x="18913" y="133034"/>
                </a:lnTo>
                <a:lnTo>
                  <a:pt x="28765" y="112633"/>
                </a:lnTo>
                <a:lnTo>
                  <a:pt x="38070" y="89064"/>
                </a:lnTo>
                <a:lnTo>
                  <a:pt x="41005" y="70865"/>
                </a:lnTo>
                <a:lnTo>
                  <a:pt x="40542" y="60186"/>
                </a:lnTo>
                <a:lnTo>
                  <a:pt x="37306" y="49244"/>
                </a:lnTo>
                <a:lnTo>
                  <a:pt x="28521" y="31396"/>
                </a:lnTo>
                <a:lnTo>
                  <a:pt x="114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4105" y="2894837"/>
            <a:ext cx="2773680" cy="2448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city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future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serves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stakeholders,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residents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Gain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better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understanding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complex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urban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systems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make 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them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sustainable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future- 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proof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18288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adaptive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city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exploit 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what 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confronts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adapt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change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42704" y="3569970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14" y="0"/>
                </a:moveTo>
                <a:lnTo>
                  <a:pt x="8774" y="835"/>
                </a:lnTo>
                <a:lnTo>
                  <a:pt x="3635" y="4587"/>
                </a:lnTo>
                <a:lnTo>
                  <a:pt x="162" y="13126"/>
                </a:lnTo>
                <a:lnTo>
                  <a:pt x="2524" y="28320"/>
                </a:lnTo>
                <a:lnTo>
                  <a:pt x="17383" y="70865"/>
                </a:lnTo>
                <a:lnTo>
                  <a:pt x="5572" y="113283"/>
                </a:lnTo>
                <a:lnTo>
                  <a:pt x="708" y="126515"/>
                </a:lnTo>
                <a:lnTo>
                  <a:pt x="0" y="133889"/>
                </a:lnTo>
                <a:lnTo>
                  <a:pt x="4268" y="138072"/>
                </a:lnTo>
                <a:lnTo>
                  <a:pt x="14335" y="141731"/>
                </a:lnTo>
                <a:lnTo>
                  <a:pt x="18913" y="133034"/>
                </a:lnTo>
                <a:lnTo>
                  <a:pt x="28765" y="112633"/>
                </a:lnTo>
                <a:lnTo>
                  <a:pt x="38070" y="89064"/>
                </a:lnTo>
                <a:lnTo>
                  <a:pt x="41005" y="70865"/>
                </a:lnTo>
                <a:lnTo>
                  <a:pt x="40542" y="60186"/>
                </a:lnTo>
                <a:lnTo>
                  <a:pt x="37306" y="49244"/>
                </a:lnTo>
                <a:lnTo>
                  <a:pt x="28521" y="31396"/>
                </a:lnTo>
                <a:lnTo>
                  <a:pt x="114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42704" y="465962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14" y="0"/>
                </a:moveTo>
                <a:lnTo>
                  <a:pt x="8774" y="835"/>
                </a:lnTo>
                <a:lnTo>
                  <a:pt x="3635" y="4587"/>
                </a:lnTo>
                <a:lnTo>
                  <a:pt x="162" y="13126"/>
                </a:lnTo>
                <a:lnTo>
                  <a:pt x="2524" y="28321"/>
                </a:lnTo>
                <a:lnTo>
                  <a:pt x="17383" y="70866"/>
                </a:lnTo>
                <a:lnTo>
                  <a:pt x="5572" y="113284"/>
                </a:lnTo>
                <a:lnTo>
                  <a:pt x="708" y="126515"/>
                </a:lnTo>
                <a:lnTo>
                  <a:pt x="0" y="133889"/>
                </a:lnTo>
                <a:lnTo>
                  <a:pt x="4268" y="138072"/>
                </a:lnTo>
                <a:lnTo>
                  <a:pt x="14335" y="141732"/>
                </a:lnTo>
                <a:lnTo>
                  <a:pt x="18913" y="133034"/>
                </a:lnTo>
                <a:lnTo>
                  <a:pt x="28765" y="112633"/>
                </a:lnTo>
                <a:lnTo>
                  <a:pt x="38070" y="89064"/>
                </a:lnTo>
                <a:lnTo>
                  <a:pt x="41005" y="70866"/>
                </a:lnTo>
                <a:lnTo>
                  <a:pt x="40542" y="60186"/>
                </a:lnTo>
                <a:lnTo>
                  <a:pt x="37306" y="49244"/>
                </a:lnTo>
                <a:lnTo>
                  <a:pt x="28521" y="31396"/>
                </a:lnTo>
                <a:lnTo>
                  <a:pt x="114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2995" y="296798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398" y="0"/>
                </a:moveTo>
                <a:lnTo>
                  <a:pt x="8778" y="835"/>
                </a:lnTo>
                <a:lnTo>
                  <a:pt x="3683" y="4587"/>
                </a:lnTo>
                <a:lnTo>
                  <a:pt x="254" y="13126"/>
                </a:lnTo>
                <a:lnTo>
                  <a:pt x="2635" y="28321"/>
                </a:lnTo>
                <a:lnTo>
                  <a:pt x="17367" y="70865"/>
                </a:lnTo>
                <a:lnTo>
                  <a:pt x="5556" y="113284"/>
                </a:lnTo>
                <a:lnTo>
                  <a:pt x="694" y="126515"/>
                </a:lnTo>
                <a:lnTo>
                  <a:pt x="0" y="133889"/>
                </a:lnTo>
                <a:lnTo>
                  <a:pt x="4306" y="138072"/>
                </a:lnTo>
                <a:lnTo>
                  <a:pt x="14446" y="141732"/>
                </a:lnTo>
                <a:lnTo>
                  <a:pt x="19022" y="133034"/>
                </a:lnTo>
                <a:lnTo>
                  <a:pt x="28860" y="112633"/>
                </a:lnTo>
                <a:lnTo>
                  <a:pt x="38127" y="89064"/>
                </a:lnTo>
                <a:lnTo>
                  <a:pt x="40989" y="70865"/>
                </a:lnTo>
                <a:lnTo>
                  <a:pt x="40526" y="60186"/>
                </a:lnTo>
                <a:lnTo>
                  <a:pt x="37290" y="49244"/>
                </a:lnTo>
                <a:lnTo>
                  <a:pt x="28505" y="31396"/>
                </a:lnTo>
                <a:lnTo>
                  <a:pt x="11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4889" y="2894837"/>
            <a:ext cx="27381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adaptive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city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looks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its  regional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continue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create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employment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540" y="372871"/>
            <a:ext cx="3708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65" normalizeH="0" baseline="0" noProof="0" dirty="0">
                <a:ln>
                  <a:noFill/>
                </a:ln>
                <a:solidFill>
                  <a:srgbClr val="70A3C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STRATEGIC </a:t>
            </a: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srgbClr val="70A3C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 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srgbClr val="70A3C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srgbClr val="70A3C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100" normalizeH="0" baseline="0" noProof="0" dirty="0">
                <a:ln>
                  <a:noFill/>
                </a:ln>
                <a:solidFill>
                  <a:srgbClr val="70A3C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POLICY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64540" y="1026667"/>
            <a:ext cx="37026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165" dirty="0"/>
              <a:t>HOW </a:t>
            </a:r>
            <a:r>
              <a:rPr sz="2400" spc="-130" dirty="0"/>
              <a:t>CITIES </a:t>
            </a:r>
            <a:r>
              <a:rPr sz="2400" spc="-185" dirty="0"/>
              <a:t>CAN </a:t>
            </a:r>
            <a:r>
              <a:rPr sz="2400" spc="-165" dirty="0"/>
              <a:t>FLEXIBLY  </a:t>
            </a:r>
            <a:r>
              <a:rPr sz="2400" spc="-150" dirty="0"/>
              <a:t>EXPLOIT </a:t>
            </a:r>
            <a:r>
              <a:rPr sz="2400" spc="-225" dirty="0"/>
              <a:t>THE</a:t>
            </a:r>
            <a:r>
              <a:rPr sz="2400" spc="-125" dirty="0"/>
              <a:t> </a:t>
            </a:r>
            <a:r>
              <a:rPr sz="2400" spc="-200" dirty="0"/>
              <a:t>FUTURE</a:t>
            </a:r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1102563" y="2318715"/>
            <a:ext cx="14420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50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CHALLENGE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62347" y="2320798"/>
            <a:ext cx="1352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APPROACH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33131" y="2316556"/>
            <a:ext cx="91566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1" i="0" u="none" strike="noStrike" kern="1200" cap="none" spc="-165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1" i="0" u="none" strike="noStrike" kern="1200" cap="none" spc="-135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</a:t>
            </a:r>
            <a:r>
              <a:rPr kumimoji="0" sz="2000" b="1" i="0" u="none" strike="noStrike" kern="1200" cap="none" spc="-250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1" i="0" u="none" strike="noStrike" kern="1200" cap="none" spc="-280" normalizeH="0" baseline="0" noProof="0" dirty="0">
                <a:ln>
                  <a:noFill/>
                </a:ln>
                <a:solidFill>
                  <a:srgbClr val="2D54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36720" y="2375916"/>
            <a:ext cx="233172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7240" y="2375916"/>
            <a:ext cx="234696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06868" y="2375916"/>
            <a:ext cx="233172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524167" y="2998698"/>
            <a:ext cx="240860" cy="127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3895" y="3340755"/>
            <a:ext cx="222104" cy="176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04874" y="862330"/>
            <a:ext cx="4305808" cy="4305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75689" y="533145"/>
            <a:ext cx="9540875" cy="4964430"/>
            <a:chOff x="1075689" y="533145"/>
            <a:chExt cx="9540875" cy="4964430"/>
          </a:xfrm>
        </p:grpSpPr>
        <p:sp>
          <p:nvSpPr>
            <p:cNvPr id="5" name="object 5"/>
            <p:cNvSpPr/>
            <p:nvPr/>
          </p:nvSpPr>
          <p:spPr>
            <a:xfrm>
              <a:off x="7121398" y="993394"/>
              <a:ext cx="3495040" cy="34965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778250" y="3836797"/>
              <a:ext cx="5254625" cy="1374775"/>
            </a:xfrm>
            <a:custGeom>
              <a:avLst/>
              <a:gdLst/>
              <a:ahLst/>
              <a:cxnLst/>
              <a:rect l="l" t="t" r="r" b="b"/>
              <a:pathLst>
                <a:path w="5254625" h="1374775">
                  <a:moveTo>
                    <a:pt x="5237099" y="0"/>
                  </a:moveTo>
                  <a:lnTo>
                    <a:pt x="0" y="1305814"/>
                  </a:lnTo>
                  <a:lnTo>
                    <a:pt x="17145" y="1374647"/>
                  </a:lnTo>
                  <a:lnTo>
                    <a:pt x="5254371" y="68960"/>
                  </a:lnTo>
                  <a:lnTo>
                    <a:pt x="5237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778250" y="3836797"/>
              <a:ext cx="5254625" cy="1374775"/>
            </a:xfrm>
            <a:custGeom>
              <a:avLst/>
              <a:gdLst/>
              <a:ahLst/>
              <a:cxnLst/>
              <a:rect l="l" t="t" r="r" b="b"/>
              <a:pathLst>
                <a:path w="5254625" h="1374775">
                  <a:moveTo>
                    <a:pt x="0" y="1305814"/>
                  </a:moveTo>
                  <a:lnTo>
                    <a:pt x="5237099" y="0"/>
                  </a:lnTo>
                  <a:lnTo>
                    <a:pt x="5254371" y="68960"/>
                  </a:lnTo>
                  <a:lnTo>
                    <a:pt x="17145" y="1374647"/>
                  </a:lnTo>
                  <a:lnTo>
                    <a:pt x="0" y="1305814"/>
                  </a:lnTo>
                  <a:close/>
                </a:path>
              </a:pathLst>
            </a:custGeom>
            <a:ln w="12700">
              <a:solidFill>
                <a:srgbClr val="C5DB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734307" y="796925"/>
              <a:ext cx="5342255" cy="915035"/>
            </a:xfrm>
            <a:custGeom>
              <a:avLst/>
              <a:gdLst/>
              <a:ahLst/>
              <a:cxnLst/>
              <a:rect l="l" t="t" r="r" b="b"/>
              <a:pathLst>
                <a:path w="5342255" h="915035">
                  <a:moveTo>
                    <a:pt x="11175" y="0"/>
                  </a:moveTo>
                  <a:lnTo>
                    <a:pt x="0" y="70230"/>
                  </a:lnTo>
                  <a:lnTo>
                    <a:pt x="5331078" y="914526"/>
                  </a:lnTo>
                  <a:lnTo>
                    <a:pt x="5342127" y="844423"/>
                  </a:lnTo>
                  <a:lnTo>
                    <a:pt x="1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734307" y="796925"/>
              <a:ext cx="5342255" cy="915035"/>
            </a:xfrm>
            <a:custGeom>
              <a:avLst/>
              <a:gdLst/>
              <a:ahLst/>
              <a:cxnLst/>
              <a:rect l="l" t="t" r="r" b="b"/>
              <a:pathLst>
                <a:path w="5342255" h="915035">
                  <a:moveTo>
                    <a:pt x="11175" y="0"/>
                  </a:moveTo>
                  <a:lnTo>
                    <a:pt x="5342127" y="844423"/>
                  </a:lnTo>
                  <a:lnTo>
                    <a:pt x="5331078" y="914526"/>
                  </a:lnTo>
                  <a:lnTo>
                    <a:pt x="0" y="70230"/>
                  </a:lnTo>
                  <a:lnTo>
                    <a:pt x="11175" y="0"/>
                  </a:lnTo>
                  <a:close/>
                </a:path>
              </a:pathLst>
            </a:custGeom>
            <a:ln w="12700">
              <a:solidFill>
                <a:srgbClr val="C5DB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554213" y="1426209"/>
              <a:ext cx="2629407" cy="2629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5689" y="533145"/>
              <a:ext cx="4964176" cy="49641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915667" y="1592579"/>
              <a:ext cx="6350" cy="3028315"/>
            </a:xfrm>
            <a:custGeom>
              <a:avLst/>
              <a:gdLst/>
              <a:ahLst/>
              <a:cxnLst/>
              <a:rect l="l" t="t" r="r" b="b"/>
              <a:pathLst>
                <a:path w="6350" h="3028315">
                  <a:moveTo>
                    <a:pt x="6095" y="0"/>
                  </a:moveTo>
                  <a:lnTo>
                    <a:pt x="0" y="0"/>
                  </a:lnTo>
                  <a:lnTo>
                    <a:pt x="0" y="3028188"/>
                  </a:lnTo>
                  <a:lnTo>
                    <a:pt x="6095" y="3028188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907444" y="1292351"/>
              <a:ext cx="66008" cy="2377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spc="-459" dirty="0"/>
              <a:t>SOCIETAL </a:t>
            </a:r>
            <a:r>
              <a:rPr spc="-355" dirty="0"/>
              <a:t>IMPACT  </a:t>
            </a:r>
            <a:r>
              <a:rPr spc="-390" dirty="0"/>
              <a:t>WHEEL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881" y="6321552"/>
            <a:ext cx="0" cy="537845"/>
          </a:xfrm>
          <a:custGeom>
            <a:avLst/>
            <a:gdLst/>
            <a:ahLst/>
            <a:cxnLst/>
            <a:rect l="l" t="t" r="r" b="b"/>
            <a:pathLst>
              <a:path h="537845">
                <a:moveTo>
                  <a:pt x="0" y="0"/>
                </a:moveTo>
                <a:lnTo>
                  <a:pt x="0" y="53778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9881" y="901446"/>
            <a:ext cx="0" cy="936625"/>
          </a:xfrm>
          <a:custGeom>
            <a:avLst/>
            <a:gdLst/>
            <a:ahLst/>
            <a:cxnLst/>
            <a:rect l="l" t="t" r="r" b="b"/>
            <a:pathLst>
              <a:path h="936625">
                <a:moveTo>
                  <a:pt x="0" y="0"/>
                </a:moveTo>
                <a:lnTo>
                  <a:pt x="0" y="93649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5441" y="667883"/>
            <a:ext cx="55244" cy="173990"/>
          </a:xfrm>
          <a:custGeom>
            <a:avLst/>
            <a:gdLst/>
            <a:ahLst/>
            <a:cxnLst/>
            <a:rect l="l" t="t" r="r" b="b"/>
            <a:pathLst>
              <a:path w="55245" h="173990">
                <a:moveTo>
                  <a:pt x="15394" y="0"/>
                </a:moveTo>
                <a:lnTo>
                  <a:pt x="11856" y="1030"/>
                </a:lnTo>
                <a:lnTo>
                  <a:pt x="4965" y="5642"/>
                </a:lnTo>
                <a:lnTo>
                  <a:pt x="309" y="16113"/>
                </a:lnTo>
                <a:lnTo>
                  <a:pt x="3475" y="34723"/>
                </a:lnTo>
                <a:lnTo>
                  <a:pt x="23337" y="86808"/>
                </a:lnTo>
                <a:lnTo>
                  <a:pt x="7443" y="138892"/>
                </a:lnTo>
                <a:lnTo>
                  <a:pt x="929" y="155060"/>
                </a:lnTo>
                <a:lnTo>
                  <a:pt x="0" y="164066"/>
                </a:lnTo>
                <a:lnTo>
                  <a:pt x="5771" y="169166"/>
                </a:lnTo>
                <a:lnTo>
                  <a:pt x="19362" y="173615"/>
                </a:lnTo>
                <a:lnTo>
                  <a:pt x="38727" y="138025"/>
                </a:lnTo>
                <a:lnTo>
                  <a:pt x="51202" y="109161"/>
                </a:lnTo>
                <a:lnTo>
                  <a:pt x="55110" y="86808"/>
                </a:lnTo>
                <a:lnTo>
                  <a:pt x="54490" y="73733"/>
                </a:lnTo>
                <a:lnTo>
                  <a:pt x="50146" y="60332"/>
                </a:lnTo>
                <a:lnTo>
                  <a:pt x="15394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881" y="761"/>
            <a:ext cx="0" cy="595630"/>
          </a:xfrm>
          <a:custGeom>
            <a:avLst/>
            <a:gdLst/>
            <a:ahLst/>
            <a:cxnLst/>
            <a:rect l="l" t="t" r="r" b="b"/>
            <a:pathLst>
              <a:path h="595630">
                <a:moveTo>
                  <a:pt x="0" y="0"/>
                </a:moveTo>
                <a:lnTo>
                  <a:pt x="0" y="595376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837944"/>
            <a:ext cx="12192000" cy="4476115"/>
            <a:chOff x="0" y="1837944"/>
            <a:chExt cx="12192000" cy="4476115"/>
          </a:xfrm>
        </p:grpSpPr>
        <p:sp>
          <p:nvSpPr>
            <p:cNvPr id="7" name="object 7"/>
            <p:cNvSpPr/>
            <p:nvPr/>
          </p:nvSpPr>
          <p:spPr>
            <a:xfrm>
              <a:off x="0" y="1837944"/>
              <a:ext cx="3487420" cy="4476115"/>
            </a:xfrm>
            <a:custGeom>
              <a:avLst/>
              <a:gdLst/>
              <a:ahLst/>
              <a:cxnLst/>
              <a:rect l="l" t="t" r="r" b="b"/>
              <a:pathLst>
                <a:path w="3487420" h="4476115">
                  <a:moveTo>
                    <a:pt x="2964561" y="0"/>
                  </a:moveTo>
                  <a:lnTo>
                    <a:pt x="0" y="0"/>
                  </a:lnTo>
                  <a:lnTo>
                    <a:pt x="0" y="4475987"/>
                  </a:lnTo>
                  <a:lnTo>
                    <a:pt x="2970911" y="4475987"/>
                  </a:lnTo>
                  <a:lnTo>
                    <a:pt x="3483102" y="2271141"/>
                  </a:lnTo>
                  <a:lnTo>
                    <a:pt x="3486912" y="2248407"/>
                  </a:lnTo>
                  <a:lnTo>
                    <a:pt x="2964561" y="0"/>
                  </a:lnTo>
                  <a:close/>
                </a:path>
              </a:pathLst>
            </a:custGeom>
            <a:solidFill>
              <a:srgbClr val="AAC7D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958083" y="1837944"/>
              <a:ext cx="3470275" cy="4476115"/>
            </a:xfrm>
            <a:custGeom>
              <a:avLst/>
              <a:gdLst/>
              <a:ahLst/>
              <a:cxnLst/>
              <a:rect l="l" t="t" r="r" b="b"/>
              <a:pathLst>
                <a:path w="3470275" h="4476115">
                  <a:moveTo>
                    <a:pt x="2946019" y="0"/>
                  </a:moveTo>
                  <a:lnTo>
                    <a:pt x="0" y="0"/>
                  </a:lnTo>
                  <a:lnTo>
                    <a:pt x="524510" y="2251455"/>
                  </a:lnTo>
                  <a:lnTo>
                    <a:pt x="6223" y="4475987"/>
                  </a:lnTo>
                  <a:lnTo>
                    <a:pt x="2952242" y="4475987"/>
                  </a:lnTo>
                  <a:lnTo>
                    <a:pt x="3468497" y="2259710"/>
                  </a:lnTo>
                  <a:lnTo>
                    <a:pt x="3470148" y="2250185"/>
                  </a:lnTo>
                  <a:lnTo>
                    <a:pt x="2946019" y="0"/>
                  </a:lnTo>
                  <a:close/>
                </a:path>
              </a:pathLst>
            </a:custGeom>
            <a:solidFill>
              <a:srgbClr val="70A3C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99403" y="1837944"/>
              <a:ext cx="3470275" cy="4476115"/>
            </a:xfrm>
            <a:custGeom>
              <a:avLst/>
              <a:gdLst/>
              <a:ahLst/>
              <a:cxnLst/>
              <a:rect l="l" t="t" r="r" b="b"/>
              <a:pathLst>
                <a:path w="3470275" h="4476115">
                  <a:moveTo>
                    <a:pt x="2946019" y="0"/>
                  </a:moveTo>
                  <a:lnTo>
                    <a:pt x="0" y="0"/>
                  </a:lnTo>
                  <a:lnTo>
                    <a:pt x="524510" y="2251455"/>
                  </a:lnTo>
                  <a:lnTo>
                    <a:pt x="6223" y="4475987"/>
                  </a:lnTo>
                  <a:lnTo>
                    <a:pt x="2952242" y="4475987"/>
                  </a:lnTo>
                  <a:lnTo>
                    <a:pt x="3468497" y="2259710"/>
                  </a:lnTo>
                  <a:lnTo>
                    <a:pt x="3470148" y="2250185"/>
                  </a:lnTo>
                  <a:lnTo>
                    <a:pt x="2946019" y="0"/>
                  </a:lnTo>
                  <a:close/>
                </a:path>
              </a:pathLst>
            </a:custGeom>
            <a:solidFill>
              <a:srgbClr val="457EA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840723" y="1837944"/>
              <a:ext cx="3351529" cy="4476115"/>
            </a:xfrm>
            <a:custGeom>
              <a:avLst/>
              <a:gdLst/>
              <a:ahLst/>
              <a:cxnLst/>
              <a:rect l="l" t="t" r="r" b="b"/>
              <a:pathLst>
                <a:path w="3351529" h="4476115">
                  <a:moveTo>
                    <a:pt x="3351275" y="0"/>
                  </a:moveTo>
                  <a:lnTo>
                    <a:pt x="0" y="0"/>
                  </a:lnTo>
                  <a:lnTo>
                    <a:pt x="528701" y="2251455"/>
                  </a:lnTo>
                  <a:lnTo>
                    <a:pt x="6350" y="4475987"/>
                  </a:lnTo>
                  <a:lnTo>
                    <a:pt x="3351275" y="4475987"/>
                  </a:lnTo>
                  <a:lnTo>
                    <a:pt x="3351275" y="0"/>
                  </a:lnTo>
                  <a:close/>
                </a:path>
              </a:pathLst>
            </a:custGeom>
            <a:solidFill>
              <a:srgbClr val="2D546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86789" y="3295650"/>
              <a:ext cx="10288905" cy="1562100"/>
            </a:xfrm>
            <a:custGeom>
              <a:avLst/>
              <a:gdLst/>
              <a:ahLst/>
              <a:cxnLst/>
              <a:rect l="l" t="t" r="r" b="b"/>
              <a:pathLst>
                <a:path w="10288905" h="1562100">
                  <a:moveTo>
                    <a:pt x="0" y="781050"/>
                  </a:moveTo>
                  <a:lnTo>
                    <a:pt x="1425" y="733464"/>
                  </a:lnTo>
                  <a:lnTo>
                    <a:pt x="5646" y="686634"/>
                  </a:lnTo>
                  <a:lnTo>
                    <a:pt x="12581" y="640640"/>
                  </a:lnTo>
                  <a:lnTo>
                    <a:pt x="22150" y="595564"/>
                  </a:lnTo>
                  <a:lnTo>
                    <a:pt x="34269" y="551488"/>
                  </a:lnTo>
                  <a:lnTo>
                    <a:pt x="48857" y="508493"/>
                  </a:lnTo>
                  <a:lnTo>
                    <a:pt x="65834" y="466661"/>
                  </a:lnTo>
                  <a:lnTo>
                    <a:pt x="85116" y="426074"/>
                  </a:lnTo>
                  <a:lnTo>
                    <a:pt x="106623" y="386813"/>
                  </a:lnTo>
                  <a:lnTo>
                    <a:pt x="130273" y="348961"/>
                  </a:lnTo>
                  <a:lnTo>
                    <a:pt x="155984" y="312597"/>
                  </a:lnTo>
                  <a:lnTo>
                    <a:pt x="183674" y="277805"/>
                  </a:lnTo>
                  <a:lnTo>
                    <a:pt x="213262" y="244667"/>
                  </a:lnTo>
                  <a:lnTo>
                    <a:pt x="244667" y="213262"/>
                  </a:lnTo>
                  <a:lnTo>
                    <a:pt x="277805" y="183674"/>
                  </a:lnTo>
                  <a:lnTo>
                    <a:pt x="312597" y="155984"/>
                  </a:lnTo>
                  <a:lnTo>
                    <a:pt x="348961" y="130273"/>
                  </a:lnTo>
                  <a:lnTo>
                    <a:pt x="386813" y="106623"/>
                  </a:lnTo>
                  <a:lnTo>
                    <a:pt x="426074" y="85116"/>
                  </a:lnTo>
                  <a:lnTo>
                    <a:pt x="466661" y="65834"/>
                  </a:lnTo>
                  <a:lnTo>
                    <a:pt x="508493" y="48857"/>
                  </a:lnTo>
                  <a:lnTo>
                    <a:pt x="551488" y="34269"/>
                  </a:lnTo>
                  <a:lnTo>
                    <a:pt x="595564" y="22150"/>
                  </a:lnTo>
                  <a:lnTo>
                    <a:pt x="640640" y="12581"/>
                  </a:lnTo>
                  <a:lnTo>
                    <a:pt x="686634" y="5646"/>
                  </a:lnTo>
                  <a:lnTo>
                    <a:pt x="733464" y="1425"/>
                  </a:lnTo>
                  <a:lnTo>
                    <a:pt x="781049" y="0"/>
                  </a:lnTo>
                  <a:lnTo>
                    <a:pt x="828635" y="1425"/>
                  </a:lnTo>
                  <a:lnTo>
                    <a:pt x="875465" y="5646"/>
                  </a:lnTo>
                  <a:lnTo>
                    <a:pt x="921459" y="12581"/>
                  </a:lnTo>
                  <a:lnTo>
                    <a:pt x="966535" y="22150"/>
                  </a:lnTo>
                  <a:lnTo>
                    <a:pt x="1010611" y="34269"/>
                  </a:lnTo>
                  <a:lnTo>
                    <a:pt x="1053606" y="48857"/>
                  </a:lnTo>
                  <a:lnTo>
                    <a:pt x="1095438" y="65834"/>
                  </a:lnTo>
                  <a:lnTo>
                    <a:pt x="1136025" y="85116"/>
                  </a:lnTo>
                  <a:lnTo>
                    <a:pt x="1175286" y="106623"/>
                  </a:lnTo>
                  <a:lnTo>
                    <a:pt x="1213138" y="130273"/>
                  </a:lnTo>
                  <a:lnTo>
                    <a:pt x="1249502" y="155984"/>
                  </a:lnTo>
                  <a:lnTo>
                    <a:pt x="1284294" y="183674"/>
                  </a:lnTo>
                  <a:lnTo>
                    <a:pt x="1317432" y="213262"/>
                  </a:lnTo>
                  <a:lnTo>
                    <a:pt x="1348837" y="244667"/>
                  </a:lnTo>
                  <a:lnTo>
                    <a:pt x="1378425" y="277805"/>
                  </a:lnTo>
                  <a:lnTo>
                    <a:pt x="1406115" y="312597"/>
                  </a:lnTo>
                  <a:lnTo>
                    <a:pt x="1431826" y="348961"/>
                  </a:lnTo>
                  <a:lnTo>
                    <a:pt x="1455476" y="386813"/>
                  </a:lnTo>
                  <a:lnTo>
                    <a:pt x="1476983" y="426074"/>
                  </a:lnTo>
                  <a:lnTo>
                    <a:pt x="1496265" y="466661"/>
                  </a:lnTo>
                  <a:lnTo>
                    <a:pt x="1513242" y="508493"/>
                  </a:lnTo>
                  <a:lnTo>
                    <a:pt x="1527830" y="551488"/>
                  </a:lnTo>
                  <a:lnTo>
                    <a:pt x="1539949" y="595564"/>
                  </a:lnTo>
                  <a:lnTo>
                    <a:pt x="1549518" y="640640"/>
                  </a:lnTo>
                  <a:lnTo>
                    <a:pt x="1556453" y="686634"/>
                  </a:lnTo>
                  <a:lnTo>
                    <a:pt x="1560674" y="733464"/>
                  </a:lnTo>
                  <a:lnTo>
                    <a:pt x="1562099" y="781050"/>
                  </a:lnTo>
                  <a:lnTo>
                    <a:pt x="1560674" y="828635"/>
                  </a:lnTo>
                  <a:lnTo>
                    <a:pt x="1556453" y="875465"/>
                  </a:lnTo>
                  <a:lnTo>
                    <a:pt x="1549518" y="921459"/>
                  </a:lnTo>
                  <a:lnTo>
                    <a:pt x="1539949" y="966535"/>
                  </a:lnTo>
                  <a:lnTo>
                    <a:pt x="1527830" y="1010611"/>
                  </a:lnTo>
                  <a:lnTo>
                    <a:pt x="1513242" y="1053606"/>
                  </a:lnTo>
                  <a:lnTo>
                    <a:pt x="1496265" y="1095438"/>
                  </a:lnTo>
                  <a:lnTo>
                    <a:pt x="1476983" y="1136025"/>
                  </a:lnTo>
                  <a:lnTo>
                    <a:pt x="1455476" y="1175286"/>
                  </a:lnTo>
                  <a:lnTo>
                    <a:pt x="1431826" y="1213138"/>
                  </a:lnTo>
                  <a:lnTo>
                    <a:pt x="1406115" y="1249502"/>
                  </a:lnTo>
                  <a:lnTo>
                    <a:pt x="1378425" y="1284294"/>
                  </a:lnTo>
                  <a:lnTo>
                    <a:pt x="1348837" y="1317432"/>
                  </a:lnTo>
                  <a:lnTo>
                    <a:pt x="1317432" y="1348837"/>
                  </a:lnTo>
                  <a:lnTo>
                    <a:pt x="1284294" y="1378425"/>
                  </a:lnTo>
                  <a:lnTo>
                    <a:pt x="1249502" y="1406115"/>
                  </a:lnTo>
                  <a:lnTo>
                    <a:pt x="1213138" y="1431826"/>
                  </a:lnTo>
                  <a:lnTo>
                    <a:pt x="1175286" y="1455476"/>
                  </a:lnTo>
                  <a:lnTo>
                    <a:pt x="1136025" y="1476983"/>
                  </a:lnTo>
                  <a:lnTo>
                    <a:pt x="1095438" y="1496265"/>
                  </a:lnTo>
                  <a:lnTo>
                    <a:pt x="1053606" y="1513242"/>
                  </a:lnTo>
                  <a:lnTo>
                    <a:pt x="1010611" y="1527830"/>
                  </a:lnTo>
                  <a:lnTo>
                    <a:pt x="966535" y="1539949"/>
                  </a:lnTo>
                  <a:lnTo>
                    <a:pt x="921459" y="1549518"/>
                  </a:lnTo>
                  <a:lnTo>
                    <a:pt x="875465" y="1556453"/>
                  </a:lnTo>
                  <a:lnTo>
                    <a:pt x="828635" y="1560674"/>
                  </a:lnTo>
                  <a:lnTo>
                    <a:pt x="781049" y="1562100"/>
                  </a:lnTo>
                  <a:lnTo>
                    <a:pt x="733464" y="1560674"/>
                  </a:lnTo>
                  <a:lnTo>
                    <a:pt x="686634" y="1556453"/>
                  </a:lnTo>
                  <a:lnTo>
                    <a:pt x="640640" y="1549518"/>
                  </a:lnTo>
                  <a:lnTo>
                    <a:pt x="595564" y="1539949"/>
                  </a:lnTo>
                  <a:lnTo>
                    <a:pt x="551488" y="1527830"/>
                  </a:lnTo>
                  <a:lnTo>
                    <a:pt x="508493" y="1513242"/>
                  </a:lnTo>
                  <a:lnTo>
                    <a:pt x="466661" y="1496265"/>
                  </a:lnTo>
                  <a:lnTo>
                    <a:pt x="426074" y="1476983"/>
                  </a:lnTo>
                  <a:lnTo>
                    <a:pt x="386813" y="1455476"/>
                  </a:lnTo>
                  <a:lnTo>
                    <a:pt x="348961" y="1431826"/>
                  </a:lnTo>
                  <a:lnTo>
                    <a:pt x="312597" y="1406115"/>
                  </a:lnTo>
                  <a:lnTo>
                    <a:pt x="277805" y="1378425"/>
                  </a:lnTo>
                  <a:lnTo>
                    <a:pt x="244667" y="1348837"/>
                  </a:lnTo>
                  <a:lnTo>
                    <a:pt x="213262" y="1317432"/>
                  </a:lnTo>
                  <a:lnTo>
                    <a:pt x="183674" y="1284294"/>
                  </a:lnTo>
                  <a:lnTo>
                    <a:pt x="155984" y="1249502"/>
                  </a:lnTo>
                  <a:lnTo>
                    <a:pt x="130273" y="1213138"/>
                  </a:lnTo>
                  <a:lnTo>
                    <a:pt x="106623" y="1175286"/>
                  </a:lnTo>
                  <a:lnTo>
                    <a:pt x="85116" y="1136025"/>
                  </a:lnTo>
                  <a:lnTo>
                    <a:pt x="65834" y="1095438"/>
                  </a:lnTo>
                  <a:lnTo>
                    <a:pt x="48857" y="1053606"/>
                  </a:lnTo>
                  <a:lnTo>
                    <a:pt x="34269" y="1010611"/>
                  </a:lnTo>
                  <a:lnTo>
                    <a:pt x="22150" y="966535"/>
                  </a:lnTo>
                  <a:lnTo>
                    <a:pt x="12581" y="921459"/>
                  </a:lnTo>
                  <a:lnTo>
                    <a:pt x="5646" y="875465"/>
                  </a:lnTo>
                  <a:lnTo>
                    <a:pt x="1425" y="828635"/>
                  </a:lnTo>
                  <a:lnTo>
                    <a:pt x="0" y="781050"/>
                  </a:lnTo>
                  <a:close/>
                </a:path>
                <a:path w="10288905" h="1562100">
                  <a:moveTo>
                    <a:pt x="2926080" y="781050"/>
                  </a:moveTo>
                  <a:lnTo>
                    <a:pt x="2927505" y="733464"/>
                  </a:lnTo>
                  <a:lnTo>
                    <a:pt x="2931726" y="686634"/>
                  </a:lnTo>
                  <a:lnTo>
                    <a:pt x="2938661" y="640640"/>
                  </a:lnTo>
                  <a:lnTo>
                    <a:pt x="2948230" y="595564"/>
                  </a:lnTo>
                  <a:lnTo>
                    <a:pt x="2960349" y="551488"/>
                  </a:lnTo>
                  <a:lnTo>
                    <a:pt x="2974937" y="508493"/>
                  </a:lnTo>
                  <a:lnTo>
                    <a:pt x="2991914" y="466661"/>
                  </a:lnTo>
                  <a:lnTo>
                    <a:pt x="3011196" y="426074"/>
                  </a:lnTo>
                  <a:lnTo>
                    <a:pt x="3032703" y="386813"/>
                  </a:lnTo>
                  <a:lnTo>
                    <a:pt x="3056353" y="348961"/>
                  </a:lnTo>
                  <a:lnTo>
                    <a:pt x="3082064" y="312597"/>
                  </a:lnTo>
                  <a:lnTo>
                    <a:pt x="3109754" y="277805"/>
                  </a:lnTo>
                  <a:lnTo>
                    <a:pt x="3139342" y="244667"/>
                  </a:lnTo>
                  <a:lnTo>
                    <a:pt x="3170747" y="213262"/>
                  </a:lnTo>
                  <a:lnTo>
                    <a:pt x="3203885" y="183674"/>
                  </a:lnTo>
                  <a:lnTo>
                    <a:pt x="3238677" y="155984"/>
                  </a:lnTo>
                  <a:lnTo>
                    <a:pt x="3275041" y="130273"/>
                  </a:lnTo>
                  <a:lnTo>
                    <a:pt x="3312893" y="106623"/>
                  </a:lnTo>
                  <a:lnTo>
                    <a:pt x="3352154" y="85116"/>
                  </a:lnTo>
                  <a:lnTo>
                    <a:pt x="3392741" y="65834"/>
                  </a:lnTo>
                  <a:lnTo>
                    <a:pt x="3434573" y="48857"/>
                  </a:lnTo>
                  <a:lnTo>
                    <a:pt x="3477568" y="34269"/>
                  </a:lnTo>
                  <a:lnTo>
                    <a:pt x="3521644" y="22150"/>
                  </a:lnTo>
                  <a:lnTo>
                    <a:pt x="3566720" y="12581"/>
                  </a:lnTo>
                  <a:lnTo>
                    <a:pt x="3612714" y="5646"/>
                  </a:lnTo>
                  <a:lnTo>
                    <a:pt x="3659544" y="1425"/>
                  </a:lnTo>
                  <a:lnTo>
                    <a:pt x="3707130" y="0"/>
                  </a:lnTo>
                  <a:lnTo>
                    <a:pt x="3754715" y="1425"/>
                  </a:lnTo>
                  <a:lnTo>
                    <a:pt x="3801545" y="5646"/>
                  </a:lnTo>
                  <a:lnTo>
                    <a:pt x="3847539" y="12581"/>
                  </a:lnTo>
                  <a:lnTo>
                    <a:pt x="3892615" y="22150"/>
                  </a:lnTo>
                  <a:lnTo>
                    <a:pt x="3936691" y="34269"/>
                  </a:lnTo>
                  <a:lnTo>
                    <a:pt x="3979686" y="48857"/>
                  </a:lnTo>
                  <a:lnTo>
                    <a:pt x="4021518" y="65834"/>
                  </a:lnTo>
                  <a:lnTo>
                    <a:pt x="4062105" y="85116"/>
                  </a:lnTo>
                  <a:lnTo>
                    <a:pt x="4101366" y="106623"/>
                  </a:lnTo>
                  <a:lnTo>
                    <a:pt x="4139218" y="130273"/>
                  </a:lnTo>
                  <a:lnTo>
                    <a:pt x="4175582" y="155984"/>
                  </a:lnTo>
                  <a:lnTo>
                    <a:pt x="4210374" y="183674"/>
                  </a:lnTo>
                  <a:lnTo>
                    <a:pt x="4243512" y="213262"/>
                  </a:lnTo>
                  <a:lnTo>
                    <a:pt x="4274917" y="244667"/>
                  </a:lnTo>
                  <a:lnTo>
                    <a:pt x="4304505" y="277805"/>
                  </a:lnTo>
                  <a:lnTo>
                    <a:pt x="4332195" y="312597"/>
                  </a:lnTo>
                  <a:lnTo>
                    <a:pt x="4357906" y="348961"/>
                  </a:lnTo>
                  <a:lnTo>
                    <a:pt x="4381556" y="386813"/>
                  </a:lnTo>
                  <a:lnTo>
                    <a:pt x="4403063" y="426074"/>
                  </a:lnTo>
                  <a:lnTo>
                    <a:pt x="4422345" y="466661"/>
                  </a:lnTo>
                  <a:lnTo>
                    <a:pt x="4439322" y="508493"/>
                  </a:lnTo>
                  <a:lnTo>
                    <a:pt x="4453910" y="551488"/>
                  </a:lnTo>
                  <a:lnTo>
                    <a:pt x="4466029" y="595564"/>
                  </a:lnTo>
                  <a:lnTo>
                    <a:pt x="4475598" y="640640"/>
                  </a:lnTo>
                  <a:lnTo>
                    <a:pt x="4482533" y="686634"/>
                  </a:lnTo>
                  <a:lnTo>
                    <a:pt x="4486754" y="733464"/>
                  </a:lnTo>
                  <a:lnTo>
                    <a:pt x="4488180" y="781050"/>
                  </a:lnTo>
                  <a:lnTo>
                    <a:pt x="4486754" y="828635"/>
                  </a:lnTo>
                  <a:lnTo>
                    <a:pt x="4482533" y="875465"/>
                  </a:lnTo>
                  <a:lnTo>
                    <a:pt x="4475598" y="921459"/>
                  </a:lnTo>
                  <a:lnTo>
                    <a:pt x="4466029" y="966535"/>
                  </a:lnTo>
                  <a:lnTo>
                    <a:pt x="4453910" y="1010611"/>
                  </a:lnTo>
                  <a:lnTo>
                    <a:pt x="4439322" y="1053606"/>
                  </a:lnTo>
                  <a:lnTo>
                    <a:pt x="4422345" y="1095438"/>
                  </a:lnTo>
                  <a:lnTo>
                    <a:pt x="4403063" y="1136025"/>
                  </a:lnTo>
                  <a:lnTo>
                    <a:pt x="4381556" y="1175286"/>
                  </a:lnTo>
                  <a:lnTo>
                    <a:pt x="4357906" y="1213138"/>
                  </a:lnTo>
                  <a:lnTo>
                    <a:pt x="4332195" y="1249502"/>
                  </a:lnTo>
                  <a:lnTo>
                    <a:pt x="4304505" y="1284294"/>
                  </a:lnTo>
                  <a:lnTo>
                    <a:pt x="4274917" y="1317432"/>
                  </a:lnTo>
                  <a:lnTo>
                    <a:pt x="4243512" y="1348837"/>
                  </a:lnTo>
                  <a:lnTo>
                    <a:pt x="4210374" y="1378425"/>
                  </a:lnTo>
                  <a:lnTo>
                    <a:pt x="4175582" y="1406115"/>
                  </a:lnTo>
                  <a:lnTo>
                    <a:pt x="4139218" y="1431826"/>
                  </a:lnTo>
                  <a:lnTo>
                    <a:pt x="4101366" y="1455476"/>
                  </a:lnTo>
                  <a:lnTo>
                    <a:pt x="4062105" y="1476983"/>
                  </a:lnTo>
                  <a:lnTo>
                    <a:pt x="4021518" y="1496265"/>
                  </a:lnTo>
                  <a:lnTo>
                    <a:pt x="3979686" y="1513242"/>
                  </a:lnTo>
                  <a:lnTo>
                    <a:pt x="3936691" y="1527830"/>
                  </a:lnTo>
                  <a:lnTo>
                    <a:pt x="3892615" y="1539949"/>
                  </a:lnTo>
                  <a:lnTo>
                    <a:pt x="3847539" y="1549518"/>
                  </a:lnTo>
                  <a:lnTo>
                    <a:pt x="3801545" y="1556453"/>
                  </a:lnTo>
                  <a:lnTo>
                    <a:pt x="3754715" y="1560674"/>
                  </a:lnTo>
                  <a:lnTo>
                    <a:pt x="3707130" y="1562100"/>
                  </a:lnTo>
                  <a:lnTo>
                    <a:pt x="3659544" y="1560674"/>
                  </a:lnTo>
                  <a:lnTo>
                    <a:pt x="3612714" y="1556453"/>
                  </a:lnTo>
                  <a:lnTo>
                    <a:pt x="3566720" y="1549518"/>
                  </a:lnTo>
                  <a:lnTo>
                    <a:pt x="3521644" y="1539949"/>
                  </a:lnTo>
                  <a:lnTo>
                    <a:pt x="3477568" y="1527830"/>
                  </a:lnTo>
                  <a:lnTo>
                    <a:pt x="3434573" y="1513242"/>
                  </a:lnTo>
                  <a:lnTo>
                    <a:pt x="3392741" y="1496265"/>
                  </a:lnTo>
                  <a:lnTo>
                    <a:pt x="3352154" y="1476983"/>
                  </a:lnTo>
                  <a:lnTo>
                    <a:pt x="3312893" y="1455476"/>
                  </a:lnTo>
                  <a:lnTo>
                    <a:pt x="3275041" y="1431826"/>
                  </a:lnTo>
                  <a:lnTo>
                    <a:pt x="3238677" y="1406115"/>
                  </a:lnTo>
                  <a:lnTo>
                    <a:pt x="3203885" y="1378425"/>
                  </a:lnTo>
                  <a:lnTo>
                    <a:pt x="3170747" y="1348837"/>
                  </a:lnTo>
                  <a:lnTo>
                    <a:pt x="3139342" y="1317432"/>
                  </a:lnTo>
                  <a:lnTo>
                    <a:pt x="3109754" y="1284294"/>
                  </a:lnTo>
                  <a:lnTo>
                    <a:pt x="3082064" y="1249502"/>
                  </a:lnTo>
                  <a:lnTo>
                    <a:pt x="3056353" y="1213138"/>
                  </a:lnTo>
                  <a:lnTo>
                    <a:pt x="3032703" y="1175286"/>
                  </a:lnTo>
                  <a:lnTo>
                    <a:pt x="3011196" y="1136025"/>
                  </a:lnTo>
                  <a:lnTo>
                    <a:pt x="2991914" y="1095438"/>
                  </a:lnTo>
                  <a:lnTo>
                    <a:pt x="2974937" y="1053606"/>
                  </a:lnTo>
                  <a:lnTo>
                    <a:pt x="2960349" y="1010611"/>
                  </a:lnTo>
                  <a:lnTo>
                    <a:pt x="2948230" y="966535"/>
                  </a:lnTo>
                  <a:lnTo>
                    <a:pt x="2938661" y="921459"/>
                  </a:lnTo>
                  <a:lnTo>
                    <a:pt x="2931726" y="875465"/>
                  </a:lnTo>
                  <a:lnTo>
                    <a:pt x="2927505" y="828635"/>
                  </a:lnTo>
                  <a:lnTo>
                    <a:pt x="2926080" y="781050"/>
                  </a:lnTo>
                  <a:close/>
                </a:path>
                <a:path w="10288905" h="1562100">
                  <a:moveTo>
                    <a:pt x="5867400" y="781050"/>
                  </a:moveTo>
                  <a:lnTo>
                    <a:pt x="5868825" y="733464"/>
                  </a:lnTo>
                  <a:lnTo>
                    <a:pt x="5873046" y="686634"/>
                  </a:lnTo>
                  <a:lnTo>
                    <a:pt x="5879981" y="640640"/>
                  </a:lnTo>
                  <a:lnTo>
                    <a:pt x="5889550" y="595564"/>
                  </a:lnTo>
                  <a:lnTo>
                    <a:pt x="5901669" y="551488"/>
                  </a:lnTo>
                  <a:lnTo>
                    <a:pt x="5916257" y="508493"/>
                  </a:lnTo>
                  <a:lnTo>
                    <a:pt x="5933234" y="466661"/>
                  </a:lnTo>
                  <a:lnTo>
                    <a:pt x="5952516" y="426074"/>
                  </a:lnTo>
                  <a:lnTo>
                    <a:pt x="5974023" y="386813"/>
                  </a:lnTo>
                  <a:lnTo>
                    <a:pt x="5997673" y="348961"/>
                  </a:lnTo>
                  <a:lnTo>
                    <a:pt x="6023384" y="312597"/>
                  </a:lnTo>
                  <a:lnTo>
                    <a:pt x="6051074" y="277805"/>
                  </a:lnTo>
                  <a:lnTo>
                    <a:pt x="6080662" y="244667"/>
                  </a:lnTo>
                  <a:lnTo>
                    <a:pt x="6112067" y="213262"/>
                  </a:lnTo>
                  <a:lnTo>
                    <a:pt x="6145205" y="183674"/>
                  </a:lnTo>
                  <a:lnTo>
                    <a:pt x="6179997" y="155984"/>
                  </a:lnTo>
                  <a:lnTo>
                    <a:pt x="6216361" y="130273"/>
                  </a:lnTo>
                  <a:lnTo>
                    <a:pt x="6254213" y="106623"/>
                  </a:lnTo>
                  <a:lnTo>
                    <a:pt x="6293474" y="85116"/>
                  </a:lnTo>
                  <a:lnTo>
                    <a:pt x="6334061" y="65834"/>
                  </a:lnTo>
                  <a:lnTo>
                    <a:pt x="6375893" y="48857"/>
                  </a:lnTo>
                  <a:lnTo>
                    <a:pt x="6418888" y="34269"/>
                  </a:lnTo>
                  <a:lnTo>
                    <a:pt x="6462964" y="22150"/>
                  </a:lnTo>
                  <a:lnTo>
                    <a:pt x="6508040" y="12581"/>
                  </a:lnTo>
                  <a:lnTo>
                    <a:pt x="6554034" y="5646"/>
                  </a:lnTo>
                  <a:lnTo>
                    <a:pt x="6600864" y="1425"/>
                  </a:lnTo>
                  <a:lnTo>
                    <a:pt x="6648450" y="0"/>
                  </a:lnTo>
                  <a:lnTo>
                    <a:pt x="6696035" y="1425"/>
                  </a:lnTo>
                  <a:lnTo>
                    <a:pt x="6742865" y="5646"/>
                  </a:lnTo>
                  <a:lnTo>
                    <a:pt x="6788859" y="12581"/>
                  </a:lnTo>
                  <a:lnTo>
                    <a:pt x="6833935" y="22150"/>
                  </a:lnTo>
                  <a:lnTo>
                    <a:pt x="6878011" y="34269"/>
                  </a:lnTo>
                  <a:lnTo>
                    <a:pt x="6921006" y="48857"/>
                  </a:lnTo>
                  <a:lnTo>
                    <a:pt x="6962838" y="65834"/>
                  </a:lnTo>
                  <a:lnTo>
                    <a:pt x="7003425" y="85116"/>
                  </a:lnTo>
                  <a:lnTo>
                    <a:pt x="7042686" y="106623"/>
                  </a:lnTo>
                  <a:lnTo>
                    <a:pt x="7080538" y="130273"/>
                  </a:lnTo>
                  <a:lnTo>
                    <a:pt x="7116902" y="155984"/>
                  </a:lnTo>
                  <a:lnTo>
                    <a:pt x="7151694" y="183674"/>
                  </a:lnTo>
                  <a:lnTo>
                    <a:pt x="7184832" y="213262"/>
                  </a:lnTo>
                  <a:lnTo>
                    <a:pt x="7216237" y="244667"/>
                  </a:lnTo>
                  <a:lnTo>
                    <a:pt x="7245825" y="277805"/>
                  </a:lnTo>
                  <a:lnTo>
                    <a:pt x="7273515" y="312597"/>
                  </a:lnTo>
                  <a:lnTo>
                    <a:pt x="7299226" y="348961"/>
                  </a:lnTo>
                  <a:lnTo>
                    <a:pt x="7322876" y="386813"/>
                  </a:lnTo>
                  <a:lnTo>
                    <a:pt x="7344383" y="426074"/>
                  </a:lnTo>
                  <a:lnTo>
                    <a:pt x="7363665" y="466661"/>
                  </a:lnTo>
                  <a:lnTo>
                    <a:pt x="7380642" y="508493"/>
                  </a:lnTo>
                  <a:lnTo>
                    <a:pt x="7395230" y="551488"/>
                  </a:lnTo>
                  <a:lnTo>
                    <a:pt x="7407349" y="595564"/>
                  </a:lnTo>
                  <a:lnTo>
                    <a:pt x="7416918" y="640640"/>
                  </a:lnTo>
                  <a:lnTo>
                    <a:pt x="7423853" y="686634"/>
                  </a:lnTo>
                  <a:lnTo>
                    <a:pt x="7428074" y="733464"/>
                  </a:lnTo>
                  <a:lnTo>
                    <a:pt x="7429500" y="781050"/>
                  </a:lnTo>
                  <a:lnTo>
                    <a:pt x="7428074" y="828635"/>
                  </a:lnTo>
                  <a:lnTo>
                    <a:pt x="7423853" y="875465"/>
                  </a:lnTo>
                  <a:lnTo>
                    <a:pt x="7416918" y="921459"/>
                  </a:lnTo>
                  <a:lnTo>
                    <a:pt x="7407349" y="966535"/>
                  </a:lnTo>
                  <a:lnTo>
                    <a:pt x="7395230" y="1010611"/>
                  </a:lnTo>
                  <a:lnTo>
                    <a:pt x="7380642" y="1053606"/>
                  </a:lnTo>
                  <a:lnTo>
                    <a:pt x="7363665" y="1095438"/>
                  </a:lnTo>
                  <a:lnTo>
                    <a:pt x="7344383" y="1136025"/>
                  </a:lnTo>
                  <a:lnTo>
                    <a:pt x="7322876" y="1175286"/>
                  </a:lnTo>
                  <a:lnTo>
                    <a:pt x="7299226" y="1213138"/>
                  </a:lnTo>
                  <a:lnTo>
                    <a:pt x="7273515" y="1249502"/>
                  </a:lnTo>
                  <a:lnTo>
                    <a:pt x="7245825" y="1284294"/>
                  </a:lnTo>
                  <a:lnTo>
                    <a:pt x="7216237" y="1317432"/>
                  </a:lnTo>
                  <a:lnTo>
                    <a:pt x="7184832" y="1348837"/>
                  </a:lnTo>
                  <a:lnTo>
                    <a:pt x="7151694" y="1378425"/>
                  </a:lnTo>
                  <a:lnTo>
                    <a:pt x="7116902" y="1406115"/>
                  </a:lnTo>
                  <a:lnTo>
                    <a:pt x="7080538" y="1431826"/>
                  </a:lnTo>
                  <a:lnTo>
                    <a:pt x="7042686" y="1455476"/>
                  </a:lnTo>
                  <a:lnTo>
                    <a:pt x="7003425" y="1476983"/>
                  </a:lnTo>
                  <a:lnTo>
                    <a:pt x="6962838" y="1496265"/>
                  </a:lnTo>
                  <a:lnTo>
                    <a:pt x="6921006" y="1513242"/>
                  </a:lnTo>
                  <a:lnTo>
                    <a:pt x="6878011" y="1527830"/>
                  </a:lnTo>
                  <a:lnTo>
                    <a:pt x="6833935" y="1539949"/>
                  </a:lnTo>
                  <a:lnTo>
                    <a:pt x="6788859" y="1549518"/>
                  </a:lnTo>
                  <a:lnTo>
                    <a:pt x="6742865" y="1556453"/>
                  </a:lnTo>
                  <a:lnTo>
                    <a:pt x="6696035" y="1560674"/>
                  </a:lnTo>
                  <a:lnTo>
                    <a:pt x="6648450" y="1562100"/>
                  </a:lnTo>
                  <a:lnTo>
                    <a:pt x="6600864" y="1560674"/>
                  </a:lnTo>
                  <a:lnTo>
                    <a:pt x="6554034" y="1556453"/>
                  </a:lnTo>
                  <a:lnTo>
                    <a:pt x="6508040" y="1549518"/>
                  </a:lnTo>
                  <a:lnTo>
                    <a:pt x="6462964" y="1539949"/>
                  </a:lnTo>
                  <a:lnTo>
                    <a:pt x="6418888" y="1527830"/>
                  </a:lnTo>
                  <a:lnTo>
                    <a:pt x="6375893" y="1513242"/>
                  </a:lnTo>
                  <a:lnTo>
                    <a:pt x="6334061" y="1496265"/>
                  </a:lnTo>
                  <a:lnTo>
                    <a:pt x="6293474" y="1476983"/>
                  </a:lnTo>
                  <a:lnTo>
                    <a:pt x="6254213" y="1455476"/>
                  </a:lnTo>
                  <a:lnTo>
                    <a:pt x="6216361" y="1431826"/>
                  </a:lnTo>
                  <a:lnTo>
                    <a:pt x="6179997" y="1406115"/>
                  </a:lnTo>
                  <a:lnTo>
                    <a:pt x="6145205" y="1378425"/>
                  </a:lnTo>
                  <a:lnTo>
                    <a:pt x="6112067" y="1348837"/>
                  </a:lnTo>
                  <a:lnTo>
                    <a:pt x="6080662" y="1317432"/>
                  </a:lnTo>
                  <a:lnTo>
                    <a:pt x="6051074" y="1284294"/>
                  </a:lnTo>
                  <a:lnTo>
                    <a:pt x="6023384" y="1249502"/>
                  </a:lnTo>
                  <a:lnTo>
                    <a:pt x="5997673" y="1213138"/>
                  </a:lnTo>
                  <a:lnTo>
                    <a:pt x="5974023" y="1175286"/>
                  </a:lnTo>
                  <a:lnTo>
                    <a:pt x="5952516" y="1136025"/>
                  </a:lnTo>
                  <a:lnTo>
                    <a:pt x="5933234" y="1095438"/>
                  </a:lnTo>
                  <a:lnTo>
                    <a:pt x="5916257" y="1053606"/>
                  </a:lnTo>
                  <a:lnTo>
                    <a:pt x="5901669" y="1010611"/>
                  </a:lnTo>
                  <a:lnTo>
                    <a:pt x="5889550" y="966535"/>
                  </a:lnTo>
                  <a:lnTo>
                    <a:pt x="5879981" y="921459"/>
                  </a:lnTo>
                  <a:lnTo>
                    <a:pt x="5873046" y="875465"/>
                  </a:lnTo>
                  <a:lnTo>
                    <a:pt x="5868825" y="828635"/>
                  </a:lnTo>
                  <a:lnTo>
                    <a:pt x="5867400" y="781050"/>
                  </a:lnTo>
                  <a:close/>
                </a:path>
                <a:path w="10288905" h="1562100">
                  <a:moveTo>
                    <a:pt x="8726424" y="781050"/>
                  </a:moveTo>
                  <a:lnTo>
                    <a:pt x="8727849" y="733464"/>
                  </a:lnTo>
                  <a:lnTo>
                    <a:pt x="8732070" y="686634"/>
                  </a:lnTo>
                  <a:lnTo>
                    <a:pt x="8739005" y="640640"/>
                  </a:lnTo>
                  <a:lnTo>
                    <a:pt x="8748574" y="595564"/>
                  </a:lnTo>
                  <a:lnTo>
                    <a:pt x="8760693" y="551488"/>
                  </a:lnTo>
                  <a:lnTo>
                    <a:pt x="8775281" y="508493"/>
                  </a:lnTo>
                  <a:lnTo>
                    <a:pt x="8792258" y="466661"/>
                  </a:lnTo>
                  <a:lnTo>
                    <a:pt x="8811540" y="426074"/>
                  </a:lnTo>
                  <a:lnTo>
                    <a:pt x="8833047" y="386813"/>
                  </a:lnTo>
                  <a:lnTo>
                    <a:pt x="8856697" y="348961"/>
                  </a:lnTo>
                  <a:lnTo>
                    <a:pt x="8882408" y="312597"/>
                  </a:lnTo>
                  <a:lnTo>
                    <a:pt x="8910098" y="277805"/>
                  </a:lnTo>
                  <a:lnTo>
                    <a:pt x="8939686" y="244667"/>
                  </a:lnTo>
                  <a:lnTo>
                    <a:pt x="8971091" y="213262"/>
                  </a:lnTo>
                  <a:lnTo>
                    <a:pt x="9004229" y="183674"/>
                  </a:lnTo>
                  <a:lnTo>
                    <a:pt x="9039021" y="155984"/>
                  </a:lnTo>
                  <a:lnTo>
                    <a:pt x="9075385" y="130273"/>
                  </a:lnTo>
                  <a:lnTo>
                    <a:pt x="9113237" y="106623"/>
                  </a:lnTo>
                  <a:lnTo>
                    <a:pt x="9152498" y="85116"/>
                  </a:lnTo>
                  <a:lnTo>
                    <a:pt x="9193085" y="65834"/>
                  </a:lnTo>
                  <a:lnTo>
                    <a:pt x="9234917" y="48857"/>
                  </a:lnTo>
                  <a:lnTo>
                    <a:pt x="9277912" y="34269"/>
                  </a:lnTo>
                  <a:lnTo>
                    <a:pt x="9321988" y="22150"/>
                  </a:lnTo>
                  <a:lnTo>
                    <a:pt x="9367064" y="12581"/>
                  </a:lnTo>
                  <a:lnTo>
                    <a:pt x="9413058" y="5646"/>
                  </a:lnTo>
                  <a:lnTo>
                    <a:pt x="9459888" y="1425"/>
                  </a:lnTo>
                  <a:lnTo>
                    <a:pt x="9507474" y="0"/>
                  </a:lnTo>
                  <a:lnTo>
                    <a:pt x="9555059" y="1425"/>
                  </a:lnTo>
                  <a:lnTo>
                    <a:pt x="9601889" y="5646"/>
                  </a:lnTo>
                  <a:lnTo>
                    <a:pt x="9647883" y="12581"/>
                  </a:lnTo>
                  <a:lnTo>
                    <a:pt x="9692959" y="22150"/>
                  </a:lnTo>
                  <a:lnTo>
                    <a:pt x="9737035" y="34269"/>
                  </a:lnTo>
                  <a:lnTo>
                    <a:pt x="9780030" y="48857"/>
                  </a:lnTo>
                  <a:lnTo>
                    <a:pt x="9821862" y="65834"/>
                  </a:lnTo>
                  <a:lnTo>
                    <a:pt x="9862449" y="85116"/>
                  </a:lnTo>
                  <a:lnTo>
                    <a:pt x="9901710" y="106623"/>
                  </a:lnTo>
                  <a:lnTo>
                    <a:pt x="9939562" y="130273"/>
                  </a:lnTo>
                  <a:lnTo>
                    <a:pt x="9975926" y="155984"/>
                  </a:lnTo>
                  <a:lnTo>
                    <a:pt x="10010718" y="183674"/>
                  </a:lnTo>
                  <a:lnTo>
                    <a:pt x="10043856" y="213262"/>
                  </a:lnTo>
                  <a:lnTo>
                    <a:pt x="10075261" y="244667"/>
                  </a:lnTo>
                  <a:lnTo>
                    <a:pt x="10104849" y="277805"/>
                  </a:lnTo>
                  <a:lnTo>
                    <a:pt x="10132539" y="312597"/>
                  </a:lnTo>
                  <a:lnTo>
                    <a:pt x="10158250" y="348961"/>
                  </a:lnTo>
                  <a:lnTo>
                    <a:pt x="10181900" y="386813"/>
                  </a:lnTo>
                  <a:lnTo>
                    <a:pt x="10203407" y="426074"/>
                  </a:lnTo>
                  <a:lnTo>
                    <a:pt x="10222689" y="466661"/>
                  </a:lnTo>
                  <a:lnTo>
                    <a:pt x="10239666" y="508493"/>
                  </a:lnTo>
                  <a:lnTo>
                    <a:pt x="10254254" y="551488"/>
                  </a:lnTo>
                  <a:lnTo>
                    <a:pt x="10266373" y="595564"/>
                  </a:lnTo>
                  <a:lnTo>
                    <a:pt x="10275942" y="640640"/>
                  </a:lnTo>
                  <a:lnTo>
                    <a:pt x="10282877" y="686634"/>
                  </a:lnTo>
                  <a:lnTo>
                    <a:pt x="10287098" y="733464"/>
                  </a:lnTo>
                  <a:lnTo>
                    <a:pt x="10288524" y="781050"/>
                  </a:lnTo>
                  <a:lnTo>
                    <a:pt x="10287098" y="828635"/>
                  </a:lnTo>
                  <a:lnTo>
                    <a:pt x="10282877" y="875465"/>
                  </a:lnTo>
                  <a:lnTo>
                    <a:pt x="10275942" y="921459"/>
                  </a:lnTo>
                  <a:lnTo>
                    <a:pt x="10266373" y="966535"/>
                  </a:lnTo>
                  <a:lnTo>
                    <a:pt x="10254254" y="1010611"/>
                  </a:lnTo>
                  <a:lnTo>
                    <a:pt x="10239666" y="1053606"/>
                  </a:lnTo>
                  <a:lnTo>
                    <a:pt x="10222689" y="1095438"/>
                  </a:lnTo>
                  <a:lnTo>
                    <a:pt x="10203407" y="1136025"/>
                  </a:lnTo>
                  <a:lnTo>
                    <a:pt x="10181900" y="1175286"/>
                  </a:lnTo>
                  <a:lnTo>
                    <a:pt x="10158250" y="1213138"/>
                  </a:lnTo>
                  <a:lnTo>
                    <a:pt x="10132539" y="1249502"/>
                  </a:lnTo>
                  <a:lnTo>
                    <a:pt x="10104849" y="1284294"/>
                  </a:lnTo>
                  <a:lnTo>
                    <a:pt x="10075261" y="1317432"/>
                  </a:lnTo>
                  <a:lnTo>
                    <a:pt x="10043856" y="1348837"/>
                  </a:lnTo>
                  <a:lnTo>
                    <a:pt x="10010718" y="1378425"/>
                  </a:lnTo>
                  <a:lnTo>
                    <a:pt x="9975926" y="1406115"/>
                  </a:lnTo>
                  <a:lnTo>
                    <a:pt x="9939562" y="1431826"/>
                  </a:lnTo>
                  <a:lnTo>
                    <a:pt x="9901710" y="1455476"/>
                  </a:lnTo>
                  <a:lnTo>
                    <a:pt x="9862449" y="1476983"/>
                  </a:lnTo>
                  <a:lnTo>
                    <a:pt x="9821862" y="1496265"/>
                  </a:lnTo>
                  <a:lnTo>
                    <a:pt x="9780030" y="1513242"/>
                  </a:lnTo>
                  <a:lnTo>
                    <a:pt x="9737035" y="1527830"/>
                  </a:lnTo>
                  <a:lnTo>
                    <a:pt x="9692959" y="1539949"/>
                  </a:lnTo>
                  <a:lnTo>
                    <a:pt x="9647883" y="1549518"/>
                  </a:lnTo>
                  <a:lnTo>
                    <a:pt x="9601889" y="1556453"/>
                  </a:lnTo>
                  <a:lnTo>
                    <a:pt x="9555059" y="1560674"/>
                  </a:lnTo>
                  <a:lnTo>
                    <a:pt x="9507474" y="1562100"/>
                  </a:lnTo>
                  <a:lnTo>
                    <a:pt x="9459888" y="1560674"/>
                  </a:lnTo>
                  <a:lnTo>
                    <a:pt x="9413058" y="1556453"/>
                  </a:lnTo>
                  <a:lnTo>
                    <a:pt x="9367064" y="1549518"/>
                  </a:lnTo>
                  <a:lnTo>
                    <a:pt x="9321988" y="1539949"/>
                  </a:lnTo>
                  <a:lnTo>
                    <a:pt x="9277912" y="1527830"/>
                  </a:lnTo>
                  <a:lnTo>
                    <a:pt x="9234917" y="1513242"/>
                  </a:lnTo>
                  <a:lnTo>
                    <a:pt x="9193085" y="1496265"/>
                  </a:lnTo>
                  <a:lnTo>
                    <a:pt x="9152498" y="1476983"/>
                  </a:lnTo>
                  <a:lnTo>
                    <a:pt x="9113237" y="1455476"/>
                  </a:lnTo>
                  <a:lnTo>
                    <a:pt x="9075385" y="1431826"/>
                  </a:lnTo>
                  <a:lnTo>
                    <a:pt x="9039021" y="1406115"/>
                  </a:lnTo>
                  <a:lnTo>
                    <a:pt x="9004229" y="1378425"/>
                  </a:lnTo>
                  <a:lnTo>
                    <a:pt x="8971091" y="1348837"/>
                  </a:lnTo>
                  <a:lnTo>
                    <a:pt x="8939686" y="1317432"/>
                  </a:lnTo>
                  <a:lnTo>
                    <a:pt x="8910098" y="1284294"/>
                  </a:lnTo>
                  <a:lnTo>
                    <a:pt x="8882408" y="1249502"/>
                  </a:lnTo>
                  <a:lnTo>
                    <a:pt x="8856697" y="1213138"/>
                  </a:lnTo>
                  <a:lnTo>
                    <a:pt x="8833047" y="1175286"/>
                  </a:lnTo>
                  <a:lnTo>
                    <a:pt x="8811540" y="1136025"/>
                  </a:lnTo>
                  <a:lnTo>
                    <a:pt x="8792258" y="1095438"/>
                  </a:lnTo>
                  <a:lnTo>
                    <a:pt x="8775281" y="1053606"/>
                  </a:lnTo>
                  <a:lnTo>
                    <a:pt x="8760693" y="1010611"/>
                  </a:lnTo>
                  <a:lnTo>
                    <a:pt x="8748574" y="966535"/>
                  </a:lnTo>
                  <a:lnTo>
                    <a:pt x="8739005" y="921459"/>
                  </a:lnTo>
                  <a:lnTo>
                    <a:pt x="8732070" y="875465"/>
                  </a:lnTo>
                  <a:lnTo>
                    <a:pt x="8727849" y="828635"/>
                  </a:lnTo>
                  <a:lnTo>
                    <a:pt x="8726424" y="78105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22832" y="5135879"/>
              <a:ext cx="837438" cy="4549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29412" y="5420867"/>
              <a:ext cx="2224278" cy="454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44118" y="5143906"/>
            <a:ext cx="1977389" cy="5956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What?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Categories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326635" y="5135879"/>
            <a:ext cx="749300" cy="740410"/>
            <a:chOff x="4326635" y="5135879"/>
            <a:chExt cx="749300" cy="740410"/>
          </a:xfrm>
        </p:grpSpPr>
        <p:sp>
          <p:nvSpPr>
            <p:cNvPr id="16" name="object 16"/>
            <p:cNvSpPr/>
            <p:nvPr/>
          </p:nvSpPr>
          <p:spPr>
            <a:xfrm>
              <a:off x="4326635" y="5135879"/>
              <a:ext cx="749046" cy="454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405883" y="5420867"/>
              <a:ext cx="590550" cy="454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41697" y="5143906"/>
            <a:ext cx="501650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lvl="0" indent="-79375" algn="l" defTabSz="914400" rtl="0" eaLnBrk="1" fontAlgn="auto" latinLnBrk="0" hangingPunct="1">
              <a:lnSpc>
                <a:spcPct val="116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y?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0023" y="5135879"/>
            <a:ext cx="1184910" cy="740410"/>
            <a:chOff x="7050023" y="5135879"/>
            <a:chExt cx="1184910" cy="740410"/>
          </a:xfrm>
        </p:grpSpPr>
        <p:sp>
          <p:nvSpPr>
            <p:cNvPr id="20" name="object 20"/>
            <p:cNvSpPr/>
            <p:nvPr/>
          </p:nvSpPr>
          <p:spPr>
            <a:xfrm>
              <a:off x="7267955" y="5135879"/>
              <a:ext cx="802385" cy="4549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050023" y="5420867"/>
              <a:ext cx="1184909" cy="4549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165593" y="5143906"/>
            <a:ext cx="937894" cy="5956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Measuring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085831" y="5135879"/>
            <a:ext cx="887730" cy="740410"/>
            <a:chOff x="10085831" y="5135879"/>
            <a:chExt cx="887730" cy="740410"/>
          </a:xfrm>
        </p:grpSpPr>
        <p:sp>
          <p:nvSpPr>
            <p:cNvPr id="24" name="object 24"/>
            <p:cNvSpPr/>
            <p:nvPr/>
          </p:nvSpPr>
          <p:spPr>
            <a:xfrm>
              <a:off x="10090403" y="5135879"/>
              <a:ext cx="878586" cy="4549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0085831" y="5420867"/>
              <a:ext cx="887729" cy="45491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202926" y="5143906"/>
            <a:ext cx="641350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4445" algn="l" defTabSz="914400" rtl="0" eaLnBrk="1" fontAlgn="auto" latinLnBrk="0" hangingPunct="1">
              <a:lnSpc>
                <a:spcPct val="116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hen?  </a:t>
            </a:r>
            <a:r>
              <a:rPr kumimoji="0" sz="1600" b="0" i="0" u="none" strike="noStrike" kern="1200" cap="none" spc="-2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est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ng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7068184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14" dirty="0"/>
              <a:t>BUILDING </a:t>
            </a:r>
            <a:r>
              <a:rPr sz="3000" spc="-265" dirty="0"/>
              <a:t>THE </a:t>
            </a:r>
            <a:r>
              <a:rPr sz="3000" spc="-229" dirty="0"/>
              <a:t>SOCIETAL </a:t>
            </a:r>
            <a:r>
              <a:rPr sz="3000" spc="-175" dirty="0"/>
              <a:t>IMPACT</a:t>
            </a:r>
            <a:r>
              <a:rPr sz="3000" spc="135" dirty="0"/>
              <a:t> </a:t>
            </a:r>
            <a:r>
              <a:rPr sz="3000" spc="-190" dirty="0"/>
              <a:t>WHEEL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110" dirty="0">
                <a:solidFill>
                  <a:srgbClr val="000000"/>
                </a:solidFill>
                <a:latin typeface="Trebuchet MS"/>
                <a:cs typeface="Trebuchet MS"/>
              </a:rPr>
              <a:t>BASED </a:t>
            </a:r>
            <a:r>
              <a:rPr sz="3000" b="0" spc="-30" dirty="0">
                <a:solidFill>
                  <a:srgbClr val="000000"/>
                </a:solidFill>
                <a:latin typeface="Trebuchet MS"/>
                <a:cs typeface="Trebuchet MS"/>
              </a:rPr>
              <a:t>ON </a:t>
            </a:r>
            <a:r>
              <a:rPr sz="3000" b="0" spc="105" dirty="0">
                <a:solidFill>
                  <a:srgbClr val="000000"/>
                </a:solidFill>
                <a:latin typeface="Trebuchet MS"/>
                <a:cs typeface="Trebuchet MS"/>
              </a:rPr>
              <a:t>SIAMPI</a:t>
            </a:r>
            <a:r>
              <a:rPr sz="3000" b="0" spc="-5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70" dirty="0">
                <a:solidFill>
                  <a:srgbClr val="000000"/>
                </a:solidFill>
                <a:latin typeface="Trebuchet MS"/>
                <a:cs typeface="Trebuchet MS"/>
              </a:rPr>
              <a:t>STEPS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26401" y="2797928"/>
            <a:ext cx="11202035" cy="2133600"/>
            <a:chOff x="526401" y="2797928"/>
            <a:chExt cx="11202035" cy="2133600"/>
          </a:xfrm>
        </p:grpSpPr>
        <p:sp>
          <p:nvSpPr>
            <p:cNvPr id="29" name="object 29"/>
            <p:cNvSpPr/>
            <p:nvPr/>
          </p:nvSpPr>
          <p:spPr>
            <a:xfrm>
              <a:off x="7879857" y="3797747"/>
              <a:ext cx="94181" cy="9416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314766" y="3797747"/>
              <a:ext cx="94181" cy="94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691493" y="3797747"/>
              <a:ext cx="94181" cy="94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503129" y="3797747"/>
              <a:ext cx="94181" cy="94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249353" y="3901332"/>
              <a:ext cx="789940" cy="424180"/>
            </a:xfrm>
            <a:custGeom>
              <a:avLst/>
              <a:gdLst/>
              <a:ahLst/>
              <a:cxnLst/>
              <a:rect l="l" t="t" r="r" b="b"/>
              <a:pathLst>
                <a:path w="789940" h="424179">
                  <a:moveTo>
                    <a:pt x="103085" y="263670"/>
                  </a:moveTo>
                  <a:lnTo>
                    <a:pt x="65412" y="263670"/>
                  </a:lnTo>
                  <a:lnTo>
                    <a:pt x="65413" y="423755"/>
                  </a:lnTo>
                  <a:lnTo>
                    <a:pt x="103085" y="423755"/>
                  </a:lnTo>
                  <a:lnTo>
                    <a:pt x="103085" y="263670"/>
                  </a:lnTo>
                  <a:close/>
                </a:path>
                <a:path w="789940" h="424179">
                  <a:moveTo>
                    <a:pt x="159594" y="263670"/>
                  </a:moveTo>
                  <a:lnTo>
                    <a:pt x="121921" y="263670"/>
                  </a:lnTo>
                  <a:lnTo>
                    <a:pt x="121922" y="423755"/>
                  </a:lnTo>
                  <a:lnTo>
                    <a:pt x="159594" y="423755"/>
                  </a:lnTo>
                  <a:lnTo>
                    <a:pt x="159594" y="263670"/>
                  </a:lnTo>
                  <a:close/>
                </a:path>
                <a:path w="789940" h="424179">
                  <a:moveTo>
                    <a:pt x="347957" y="56500"/>
                  </a:moveTo>
                  <a:lnTo>
                    <a:pt x="253776" y="56500"/>
                  </a:lnTo>
                  <a:lnTo>
                    <a:pt x="253776" y="423755"/>
                  </a:lnTo>
                  <a:lnTo>
                    <a:pt x="291449" y="423755"/>
                  </a:lnTo>
                  <a:lnTo>
                    <a:pt x="291448" y="207169"/>
                  </a:lnTo>
                  <a:lnTo>
                    <a:pt x="347957" y="207169"/>
                  </a:lnTo>
                  <a:lnTo>
                    <a:pt x="347957" y="56500"/>
                  </a:lnTo>
                  <a:close/>
                </a:path>
                <a:path w="789940" h="424179">
                  <a:moveTo>
                    <a:pt x="347957" y="207169"/>
                  </a:moveTo>
                  <a:lnTo>
                    <a:pt x="310285" y="207169"/>
                  </a:lnTo>
                  <a:lnTo>
                    <a:pt x="310285" y="423755"/>
                  </a:lnTo>
                  <a:lnTo>
                    <a:pt x="347958" y="423755"/>
                  </a:lnTo>
                  <a:lnTo>
                    <a:pt x="347957" y="207169"/>
                  </a:lnTo>
                  <a:close/>
                </a:path>
                <a:path w="789940" h="424179">
                  <a:moveTo>
                    <a:pt x="479812" y="263670"/>
                  </a:moveTo>
                  <a:lnTo>
                    <a:pt x="442139" y="263670"/>
                  </a:lnTo>
                  <a:lnTo>
                    <a:pt x="442139" y="423755"/>
                  </a:lnTo>
                  <a:lnTo>
                    <a:pt x="479812" y="423755"/>
                  </a:lnTo>
                  <a:lnTo>
                    <a:pt x="479812" y="263670"/>
                  </a:lnTo>
                  <a:close/>
                </a:path>
                <a:path w="789940" h="424179">
                  <a:moveTo>
                    <a:pt x="536321" y="263670"/>
                  </a:moveTo>
                  <a:lnTo>
                    <a:pt x="498648" y="263670"/>
                  </a:lnTo>
                  <a:lnTo>
                    <a:pt x="498648" y="423755"/>
                  </a:lnTo>
                  <a:lnTo>
                    <a:pt x="536321" y="423755"/>
                  </a:lnTo>
                  <a:lnTo>
                    <a:pt x="536321" y="263670"/>
                  </a:lnTo>
                  <a:close/>
                </a:path>
                <a:path w="789940" h="424179">
                  <a:moveTo>
                    <a:pt x="724684" y="56500"/>
                  </a:moveTo>
                  <a:lnTo>
                    <a:pt x="630502" y="56500"/>
                  </a:lnTo>
                  <a:lnTo>
                    <a:pt x="630503" y="423755"/>
                  </a:lnTo>
                  <a:lnTo>
                    <a:pt x="668175" y="423755"/>
                  </a:lnTo>
                  <a:lnTo>
                    <a:pt x="668175" y="207169"/>
                  </a:lnTo>
                  <a:lnTo>
                    <a:pt x="724684" y="207169"/>
                  </a:lnTo>
                  <a:lnTo>
                    <a:pt x="724684" y="56500"/>
                  </a:lnTo>
                  <a:close/>
                </a:path>
                <a:path w="789940" h="424179">
                  <a:moveTo>
                    <a:pt x="724684" y="207169"/>
                  </a:moveTo>
                  <a:lnTo>
                    <a:pt x="687011" y="207169"/>
                  </a:lnTo>
                  <a:lnTo>
                    <a:pt x="687012" y="423755"/>
                  </a:lnTo>
                  <a:lnTo>
                    <a:pt x="724684" y="423755"/>
                  </a:lnTo>
                  <a:lnTo>
                    <a:pt x="724684" y="207169"/>
                  </a:lnTo>
                  <a:close/>
                </a:path>
                <a:path w="789940" h="424179">
                  <a:moveTo>
                    <a:pt x="159594" y="56500"/>
                  </a:moveTo>
                  <a:lnTo>
                    <a:pt x="65412" y="56500"/>
                  </a:lnTo>
                  <a:lnTo>
                    <a:pt x="65412" y="123360"/>
                  </a:lnTo>
                  <a:lnTo>
                    <a:pt x="37158" y="263670"/>
                  </a:lnTo>
                  <a:lnTo>
                    <a:pt x="187849" y="263670"/>
                  </a:lnTo>
                  <a:lnTo>
                    <a:pt x="159594" y="123360"/>
                  </a:lnTo>
                  <a:lnTo>
                    <a:pt x="159594" y="56500"/>
                  </a:lnTo>
                  <a:close/>
                </a:path>
                <a:path w="789940" h="424179">
                  <a:moveTo>
                    <a:pt x="536321" y="56500"/>
                  </a:moveTo>
                  <a:lnTo>
                    <a:pt x="442139" y="56500"/>
                  </a:lnTo>
                  <a:lnTo>
                    <a:pt x="442139" y="124301"/>
                  </a:lnTo>
                  <a:lnTo>
                    <a:pt x="413885" y="263670"/>
                  </a:lnTo>
                  <a:lnTo>
                    <a:pt x="564575" y="263670"/>
                  </a:lnTo>
                  <a:lnTo>
                    <a:pt x="536321" y="122418"/>
                  </a:lnTo>
                  <a:lnTo>
                    <a:pt x="536321" y="56500"/>
                  </a:lnTo>
                  <a:close/>
                </a:path>
                <a:path w="789940" h="424179">
                  <a:moveTo>
                    <a:pt x="198874" y="56500"/>
                  </a:moveTo>
                  <a:lnTo>
                    <a:pt x="159594" y="56500"/>
                  </a:lnTo>
                  <a:lnTo>
                    <a:pt x="187849" y="182685"/>
                  </a:lnTo>
                  <a:lnTo>
                    <a:pt x="189732" y="191160"/>
                  </a:lnTo>
                  <a:lnTo>
                    <a:pt x="197267" y="197752"/>
                  </a:lnTo>
                  <a:lnTo>
                    <a:pt x="214219" y="197752"/>
                  </a:lnTo>
                  <a:lnTo>
                    <a:pt x="221754" y="192102"/>
                  </a:lnTo>
                  <a:lnTo>
                    <a:pt x="223638" y="182685"/>
                  </a:lnTo>
                  <a:lnTo>
                    <a:pt x="245454" y="91342"/>
                  </a:lnTo>
                  <a:lnTo>
                    <a:pt x="206685" y="91342"/>
                  </a:lnTo>
                  <a:lnTo>
                    <a:pt x="198874" y="56500"/>
                  </a:lnTo>
                  <a:close/>
                </a:path>
                <a:path w="789940" h="424179">
                  <a:moveTo>
                    <a:pt x="387162" y="56500"/>
                  </a:moveTo>
                  <a:lnTo>
                    <a:pt x="347957" y="56500"/>
                  </a:lnTo>
                  <a:lnTo>
                    <a:pt x="376212" y="182685"/>
                  </a:lnTo>
                  <a:lnTo>
                    <a:pt x="378096" y="191160"/>
                  </a:lnTo>
                  <a:lnTo>
                    <a:pt x="385630" y="197752"/>
                  </a:lnTo>
                  <a:lnTo>
                    <a:pt x="403525" y="197752"/>
                  </a:lnTo>
                  <a:lnTo>
                    <a:pt x="411059" y="192102"/>
                  </a:lnTo>
                  <a:lnTo>
                    <a:pt x="412943" y="182685"/>
                  </a:lnTo>
                  <a:lnTo>
                    <a:pt x="433859" y="92284"/>
                  </a:lnTo>
                  <a:lnTo>
                    <a:pt x="395048" y="92284"/>
                  </a:lnTo>
                  <a:lnTo>
                    <a:pt x="387162" y="56500"/>
                  </a:lnTo>
                  <a:close/>
                </a:path>
                <a:path w="789940" h="424179">
                  <a:moveTo>
                    <a:pt x="575526" y="56500"/>
                  </a:moveTo>
                  <a:lnTo>
                    <a:pt x="536321" y="56500"/>
                  </a:lnTo>
                  <a:lnTo>
                    <a:pt x="564575" y="182685"/>
                  </a:lnTo>
                  <a:lnTo>
                    <a:pt x="566459" y="191160"/>
                  </a:lnTo>
                  <a:lnTo>
                    <a:pt x="573993" y="197752"/>
                  </a:lnTo>
                  <a:lnTo>
                    <a:pt x="591888" y="197752"/>
                  </a:lnTo>
                  <a:lnTo>
                    <a:pt x="599423" y="192102"/>
                  </a:lnTo>
                  <a:lnTo>
                    <a:pt x="602248" y="182685"/>
                  </a:lnTo>
                  <a:lnTo>
                    <a:pt x="622490" y="92284"/>
                  </a:lnTo>
                  <a:lnTo>
                    <a:pt x="583412" y="92284"/>
                  </a:lnTo>
                  <a:lnTo>
                    <a:pt x="575526" y="56500"/>
                  </a:lnTo>
                  <a:close/>
                </a:path>
                <a:path w="789940" h="424179">
                  <a:moveTo>
                    <a:pt x="763866" y="56500"/>
                  </a:moveTo>
                  <a:lnTo>
                    <a:pt x="724684" y="56500"/>
                  </a:lnTo>
                  <a:lnTo>
                    <a:pt x="752939" y="182685"/>
                  </a:lnTo>
                  <a:lnTo>
                    <a:pt x="754822" y="191160"/>
                  </a:lnTo>
                  <a:lnTo>
                    <a:pt x="762357" y="197752"/>
                  </a:lnTo>
                  <a:lnTo>
                    <a:pt x="776484" y="197752"/>
                  </a:lnTo>
                  <a:lnTo>
                    <a:pt x="778368" y="196811"/>
                  </a:lnTo>
                  <a:lnTo>
                    <a:pt x="783974" y="193014"/>
                  </a:lnTo>
                  <a:lnTo>
                    <a:pt x="787904" y="187629"/>
                  </a:lnTo>
                  <a:lnTo>
                    <a:pt x="789890" y="181185"/>
                  </a:lnTo>
                  <a:lnTo>
                    <a:pt x="789670" y="174210"/>
                  </a:lnTo>
                  <a:lnTo>
                    <a:pt x="763866" y="56500"/>
                  </a:lnTo>
                  <a:close/>
                </a:path>
                <a:path w="789940" h="424179">
                  <a:moveTo>
                    <a:pt x="112503" y="0"/>
                  </a:moveTo>
                  <a:lnTo>
                    <a:pt x="74830" y="6591"/>
                  </a:lnTo>
                  <a:lnTo>
                    <a:pt x="37158" y="26367"/>
                  </a:lnTo>
                  <a:lnTo>
                    <a:pt x="426" y="173269"/>
                  </a:lnTo>
                  <a:lnTo>
                    <a:pt x="0" y="181052"/>
                  </a:lnTo>
                  <a:lnTo>
                    <a:pt x="2663" y="188218"/>
                  </a:lnTo>
                  <a:lnTo>
                    <a:pt x="7976" y="193794"/>
                  </a:lnTo>
                  <a:lnTo>
                    <a:pt x="15496" y="196811"/>
                  </a:lnTo>
                  <a:lnTo>
                    <a:pt x="26798" y="196811"/>
                  </a:lnTo>
                  <a:lnTo>
                    <a:pt x="34332" y="191160"/>
                  </a:lnTo>
                  <a:lnTo>
                    <a:pt x="37158" y="181744"/>
                  </a:lnTo>
                  <a:lnTo>
                    <a:pt x="65412" y="56500"/>
                  </a:lnTo>
                  <a:lnTo>
                    <a:pt x="198874" y="56500"/>
                  </a:lnTo>
                  <a:lnTo>
                    <a:pt x="179181" y="20231"/>
                  </a:lnTo>
                  <a:lnTo>
                    <a:pt x="140978" y="3972"/>
                  </a:lnTo>
                  <a:lnTo>
                    <a:pt x="122230" y="500"/>
                  </a:lnTo>
                  <a:lnTo>
                    <a:pt x="112503" y="0"/>
                  </a:lnTo>
                  <a:close/>
                </a:path>
                <a:path w="789940" h="424179">
                  <a:moveTo>
                    <a:pt x="489230" y="0"/>
                  </a:moveTo>
                  <a:lnTo>
                    <a:pt x="451557" y="6591"/>
                  </a:lnTo>
                  <a:lnTo>
                    <a:pt x="413884" y="26367"/>
                  </a:lnTo>
                  <a:lnTo>
                    <a:pt x="395048" y="91342"/>
                  </a:lnTo>
                  <a:lnTo>
                    <a:pt x="395048" y="92284"/>
                  </a:lnTo>
                  <a:lnTo>
                    <a:pt x="433859" y="92284"/>
                  </a:lnTo>
                  <a:lnTo>
                    <a:pt x="442139" y="56500"/>
                  </a:lnTo>
                  <a:lnTo>
                    <a:pt x="575526" y="56500"/>
                  </a:lnTo>
                  <a:lnTo>
                    <a:pt x="555908" y="20231"/>
                  </a:lnTo>
                  <a:lnTo>
                    <a:pt x="517705" y="3972"/>
                  </a:lnTo>
                  <a:lnTo>
                    <a:pt x="498957" y="500"/>
                  </a:lnTo>
                  <a:lnTo>
                    <a:pt x="489230" y="0"/>
                  </a:lnTo>
                  <a:close/>
                </a:path>
                <a:path w="789940" h="424179">
                  <a:moveTo>
                    <a:pt x="677593" y="0"/>
                  </a:moveTo>
                  <a:lnTo>
                    <a:pt x="639921" y="6591"/>
                  </a:lnTo>
                  <a:lnTo>
                    <a:pt x="602248" y="26367"/>
                  </a:lnTo>
                  <a:lnTo>
                    <a:pt x="583412" y="92284"/>
                  </a:lnTo>
                  <a:lnTo>
                    <a:pt x="622490" y="92284"/>
                  </a:lnTo>
                  <a:lnTo>
                    <a:pt x="630502" y="56500"/>
                  </a:lnTo>
                  <a:lnTo>
                    <a:pt x="763866" y="56500"/>
                  </a:lnTo>
                  <a:lnTo>
                    <a:pt x="744271" y="20231"/>
                  </a:lnTo>
                  <a:lnTo>
                    <a:pt x="706068" y="3972"/>
                  </a:lnTo>
                  <a:lnTo>
                    <a:pt x="687320" y="500"/>
                  </a:lnTo>
                  <a:lnTo>
                    <a:pt x="677593" y="0"/>
                  </a:lnTo>
                  <a:close/>
                </a:path>
                <a:path w="789940" h="424179">
                  <a:moveTo>
                    <a:pt x="300866" y="0"/>
                  </a:moveTo>
                  <a:lnTo>
                    <a:pt x="263194" y="6591"/>
                  </a:lnTo>
                  <a:lnTo>
                    <a:pt x="225521" y="26367"/>
                  </a:lnTo>
                  <a:lnTo>
                    <a:pt x="206685" y="91342"/>
                  </a:lnTo>
                  <a:lnTo>
                    <a:pt x="245454" y="91342"/>
                  </a:lnTo>
                  <a:lnTo>
                    <a:pt x="253776" y="56500"/>
                  </a:lnTo>
                  <a:lnTo>
                    <a:pt x="387162" y="56500"/>
                  </a:lnTo>
                  <a:lnTo>
                    <a:pt x="367544" y="20231"/>
                  </a:lnTo>
                  <a:lnTo>
                    <a:pt x="329342" y="3972"/>
                  </a:lnTo>
                  <a:lnTo>
                    <a:pt x="310594" y="500"/>
                  </a:lnTo>
                  <a:lnTo>
                    <a:pt x="3008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003313" y="3797747"/>
              <a:ext cx="94181" cy="9416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438223" y="3797747"/>
              <a:ext cx="94181" cy="94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814950" y="3797747"/>
              <a:ext cx="94181" cy="941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626586" y="3797747"/>
              <a:ext cx="94181" cy="9416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72810" y="3901332"/>
              <a:ext cx="789940" cy="424180"/>
            </a:xfrm>
            <a:custGeom>
              <a:avLst/>
              <a:gdLst/>
              <a:ahLst/>
              <a:cxnLst/>
              <a:rect l="l" t="t" r="r" b="b"/>
              <a:pathLst>
                <a:path w="789939" h="424179">
                  <a:moveTo>
                    <a:pt x="103085" y="263670"/>
                  </a:moveTo>
                  <a:lnTo>
                    <a:pt x="65412" y="263670"/>
                  </a:lnTo>
                  <a:lnTo>
                    <a:pt x="65412" y="423755"/>
                  </a:lnTo>
                  <a:lnTo>
                    <a:pt x="103085" y="423755"/>
                  </a:lnTo>
                  <a:lnTo>
                    <a:pt x="103085" y="263670"/>
                  </a:lnTo>
                  <a:close/>
                </a:path>
                <a:path w="789939" h="424179">
                  <a:moveTo>
                    <a:pt x="159594" y="263670"/>
                  </a:moveTo>
                  <a:lnTo>
                    <a:pt x="121921" y="263670"/>
                  </a:lnTo>
                  <a:lnTo>
                    <a:pt x="121921" y="423755"/>
                  </a:lnTo>
                  <a:lnTo>
                    <a:pt x="159594" y="423755"/>
                  </a:lnTo>
                  <a:lnTo>
                    <a:pt x="159594" y="263670"/>
                  </a:lnTo>
                  <a:close/>
                </a:path>
                <a:path w="789939" h="424179">
                  <a:moveTo>
                    <a:pt x="347957" y="56500"/>
                  </a:moveTo>
                  <a:lnTo>
                    <a:pt x="253776" y="56500"/>
                  </a:lnTo>
                  <a:lnTo>
                    <a:pt x="253776" y="423755"/>
                  </a:lnTo>
                  <a:lnTo>
                    <a:pt x="291448" y="423755"/>
                  </a:lnTo>
                  <a:lnTo>
                    <a:pt x="291448" y="207169"/>
                  </a:lnTo>
                  <a:lnTo>
                    <a:pt x="347957" y="207169"/>
                  </a:lnTo>
                  <a:lnTo>
                    <a:pt x="347957" y="56500"/>
                  </a:lnTo>
                  <a:close/>
                </a:path>
                <a:path w="789939" h="424179">
                  <a:moveTo>
                    <a:pt x="347957" y="207169"/>
                  </a:moveTo>
                  <a:lnTo>
                    <a:pt x="310285" y="207169"/>
                  </a:lnTo>
                  <a:lnTo>
                    <a:pt x="310285" y="423755"/>
                  </a:lnTo>
                  <a:lnTo>
                    <a:pt x="347957" y="423755"/>
                  </a:lnTo>
                  <a:lnTo>
                    <a:pt x="347957" y="207169"/>
                  </a:lnTo>
                  <a:close/>
                </a:path>
                <a:path w="789939" h="424179">
                  <a:moveTo>
                    <a:pt x="479812" y="263670"/>
                  </a:moveTo>
                  <a:lnTo>
                    <a:pt x="442139" y="263670"/>
                  </a:lnTo>
                  <a:lnTo>
                    <a:pt x="442139" y="423755"/>
                  </a:lnTo>
                  <a:lnTo>
                    <a:pt x="479812" y="423755"/>
                  </a:lnTo>
                  <a:lnTo>
                    <a:pt x="479812" y="263670"/>
                  </a:lnTo>
                  <a:close/>
                </a:path>
                <a:path w="789939" h="424179">
                  <a:moveTo>
                    <a:pt x="536321" y="263670"/>
                  </a:moveTo>
                  <a:lnTo>
                    <a:pt x="498648" y="263670"/>
                  </a:lnTo>
                  <a:lnTo>
                    <a:pt x="498648" y="423755"/>
                  </a:lnTo>
                  <a:lnTo>
                    <a:pt x="536321" y="423755"/>
                  </a:lnTo>
                  <a:lnTo>
                    <a:pt x="536321" y="263670"/>
                  </a:lnTo>
                  <a:close/>
                </a:path>
                <a:path w="789939" h="424179">
                  <a:moveTo>
                    <a:pt x="724684" y="56500"/>
                  </a:moveTo>
                  <a:lnTo>
                    <a:pt x="630502" y="56500"/>
                  </a:lnTo>
                  <a:lnTo>
                    <a:pt x="630502" y="423755"/>
                  </a:lnTo>
                  <a:lnTo>
                    <a:pt x="668175" y="423755"/>
                  </a:lnTo>
                  <a:lnTo>
                    <a:pt x="668175" y="207169"/>
                  </a:lnTo>
                  <a:lnTo>
                    <a:pt x="724684" y="207169"/>
                  </a:lnTo>
                  <a:lnTo>
                    <a:pt x="724684" y="56500"/>
                  </a:lnTo>
                  <a:close/>
                </a:path>
                <a:path w="789939" h="424179">
                  <a:moveTo>
                    <a:pt x="724684" y="207169"/>
                  </a:moveTo>
                  <a:lnTo>
                    <a:pt x="687011" y="207169"/>
                  </a:lnTo>
                  <a:lnTo>
                    <a:pt x="687011" y="423755"/>
                  </a:lnTo>
                  <a:lnTo>
                    <a:pt x="724684" y="423755"/>
                  </a:lnTo>
                  <a:lnTo>
                    <a:pt x="724684" y="207169"/>
                  </a:lnTo>
                  <a:close/>
                </a:path>
                <a:path w="789939" h="424179">
                  <a:moveTo>
                    <a:pt x="159594" y="56500"/>
                  </a:moveTo>
                  <a:lnTo>
                    <a:pt x="65412" y="56500"/>
                  </a:lnTo>
                  <a:lnTo>
                    <a:pt x="65412" y="123360"/>
                  </a:lnTo>
                  <a:lnTo>
                    <a:pt x="37158" y="263670"/>
                  </a:lnTo>
                  <a:lnTo>
                    <a:pt x="187849" y="263670"/>
                  </a:lnTo>
                  <a:lnTo>
                    <a:pt x="159594" y="123360"/>
                  </a:lnTo>
                  <a:lnTo>
                    <a:pt x="159594" y="56500"/>
                  </a:lnTo>
                  <a:close/>
                </a:path>
                <a:path w="789939" h="424179">
                  <a:moveTo>
                    <a:pt x="536321" y="56500"/>
                  </a:moveTo>
                  <a:lnTo>
                    <a:pt x="442139" y="56500"/>
                  </a:lnTo>
                  <a:lnTo>
                    <a:pt x="442139" y="124301"/>
                  </a:lnTo>
                  <a:lnTo>
                    <a:pt x="413885" y="263670"/>
                  </a:lnTo>
                  <a:lnTo>
                    <a:pt x="564575" y="263670"/>
                  </a:lnTo>
                  <a:lnTo>
                    <a:pt x="536321" y="122418"/>
                  </a:lnTo>
                  <a:lnTo>
                    <a:pt x="536321" y="56500"/>
                  </a:lnTo>
                  <a:close/>
                </a:path>
                <a:path w="789939" h="424179">
                  <a:moveTo>
                    <a:pt x="198874" y="56500"/>
                  </a:moveTo>
                  <a:lnTo>
                    <a:pt x="159594" y="56500"/>
                  </a:lnTo>
                  <a:lnTo>
                    <a:pt x="187849" y="182685"/>
                  </a:lnTo>
                  <a:lnTo>
                    <a:pt x="189732" y="191160"/>
                  </a:lnTo>
                  <a:lnTo>
                    <a:pt x="197267" y="197752"/>
                  </a:lnTo>
                  <a:lnTo>
                    <a:pt x="214219" y="197752"/>
                  </a:lnTo>
                  <a:lnTo>
                    <a:pt x="221754" y="192102"/>
                  </a:lnTo>
                  <a:lnTo>
                    <a:pt x="223638" y="182685"/>
                  </a:lnTo>
                  <a:lnTo>
                    <a:pt x="245454" y="91342"/>
                  </a:lnTo>
                  <a:lnTo>
                    <a:pt x="206685" y="91342"/>
                  </a:lnTo>
                  <a:lnTo>
                    <a:pt x="198874" y="56500"/>
                  </a:lnTo>
                  <a:close/>
                </a:path>
                <a:path w="789939" h="424179">
                  <a:moveTo>
                    <a:pt x="387163" y="56500"/>
                  </a:moveTo>
                  <a:lnTo>
                    <a:pt x="347957" y="56500"/>
                  </a:lnTo>
                  <a:lnTo>
                    <a:pt x="376212" y="182685"/>
                  </a:lnTo>
                  <a:lnTo>
                    <a:pt x="378096" y="191160"/>
                  </a:lnTo>
                  <a:lnTo>
                    <a:pt x="385630" y="197752"/>
                  </a:lnTo>
                  <a:lnTo>
                    <a:pt x="403525" y="197752"/>
                  </a:lnTo>
                  <a:lnTo>
                    <a:pt x="411059" y="192102"/>
                  </a:lnTo>
                  <a:lnTo>
                    <a:pt x="412943" y="182685"/>
                  </a:lnTo>
                  <a:lnTo>
                    <a:pt x="433860" y="92284"/>
                  </a:lnTo>
                  <a:lnTo>
                    <a:pt x="395048" y="92284"/>
                  </a:lnTo>
                  <a:lnTo>
                    <a:pt x="387163" y="56500"/>
                  </a:lnTo>
                  <a:close/>
                </a:path>
                <a:path w="789939" h="424179">
                  <a:moveTo>
                    <a:pt x="575526" y="56500"/>
                  </a:moveTo>
                  <a:lnTo>
                    <a:pt x="536321" y="56500"/>
                  </a:lnTo>
                  <a:lnTo>
                    <a:pt x="564575" y="182685"/>
                  </a:lnTo>
                  <a:lnTo>
                    <a:pt x="566459" y="191160"/>
                  </a:lnTo>
                  <a:lnTo>
                    <a:pt x="573993" y="197752"/>
                  </a:lnTo>
                  <a:lnTo>
                    <a:pt x="591888" y="197752"/>
                  </a:lnTo>
                  <a:lnTo>
                    <a:pt x="599423" y="192102"/>
                  </a:lnTo>
                  <a:lnTo>
                    <a:pt x="602248" y="182685"/>
                  </a:lnTo>
                  <a:lnTo>
                    <a:pt x="622490" y="92284"/>
                  </a:lnTo>
                  <a:lnTo>
                    <a:pt x="583412" y="92284"/>
                  </a:lnTo>
                  <a:lnTo>
                    <a:pt x="575526" y="56500"/>
                  </a:lnTo>
                  <a:close/>
                </a:path>
                <a:path w="789939" h="424179">
                  <a:moveTo>
                    <a:pt x="763866" y="56500"/>
                  </a:moveTo>
                  <a:lnTo>
                    <a:pt x="724684" y="56500"/>
                  </a:lnTo>
                  <a:lnTo>
                    <a:pt x="752939" y="182685"/>
                  </a:lnTo>
                  <a:lnTo>
                    <a:pt x="754822" y="191160"/>
                  </a:lnTo>
                  <a:lnTo>
                    <a:pt x="762357" y="197752"/>
                  </a:lnTo>
                  <a:lnTo>
                    <a:pt x="776484" y="197752"/>
                  </a:lnTo>
                  <a:lnTo>
                    <a:pt x="778368" y="196811"/>
                  </a:lnTo>
                  <a:lnTo>
                    <a:pt x="783974" y="193014"/>
                  </a:lnTo>
                  <a:lnTo>
                    <a:pt x="787904" y="187629"/>
                  </a:lnTo>
                  <a:lnTo>
                    <a:pt x="789890" y="181185"/>
                  </a:lnTo>
                  <a:lnTo>
                    <a:pt x="789670" y="174210"/>
                  </a:lnTo>
                  <a:lnTo>
                    <a:pt x="763866" y="56500"/>
                  </a:lnTo>
                  <a:close/>
                </a:path>
                <a:path w="789939" h="424179">
                  <a:moveTo>
                    <a:pt x="112503" y="0"/>
                  </a:moveTo>
                  <a:lnTo>
                    <a:pt x="74831" y="6591"/>
                  </a:lnTo>
                  <a:lnTo>
                    <a:pt x="37158" y="26367"/>
                  </a:lnTo>
                  <a:lnTo>
                    <a:pt x="426" y="173269"/>
                  </a:lnTo>
                  <a:lnTo>
                    <a:pt x="0" y="181052"/>
                  </a:lnTo>
                  <a:lnTo>
                    <a:pt x="2663" y="188218"/>
                  </a:lnTo>
                  <a:lnTo>
                    <a:pt x="7976" y="193794"/>
                  </a:lnTo>
                  <a:lnTo>
                    <a:pt x="15496" y="196811"/>
                  </a:lnTo>
                  <a:lnTo>
                    <a:pt x="26798" y="196811"/>
                  </a:lnTo>
                  <a:lnTo>
                    <a:pt x="34332" y="191160"/>
                  </a:lnTo>
                  <a:lnTo>
                    <a:pt x="37158" y="181744"/>
                  </a:lnTo>
                  <a:lnTo>
                    <a:pt x="65412" y="56500"/>
                  </a:lnTo>
                  <a:lnTo>
                    <a:pt x="198874" y="56500"/>
                  </a:lnTo>
                  <a:lnTo>
                    <a:pt x="179181" y="20231"/>
                  </a:lnTo>
                  <a:lnTo>
                    <a:pt x="140978" y="3972"/>
                  </a:lnTo>
                  <a:lnTo>
                    <a:pt x="122230" y="500"/>
                  </a:lnTo>
                  <a:lnTo>
                    <a:pt x="112503" y="0"/>
                  </a:lnTo>
                  <a:close/>
                </a:path>
                <a:path w="789939" h="424179">
                  <a:moveTo>
                    <a:pt x="489230" y="0"/>
                  </a:moveTo>
                  <a:lnTo>
                    <a:pt x="451557" y="6591"/>
                  </a:lnTo>
                  <a:lnTo>
                    <a:pt x="413885" y="26367"/>
                  </a:lnTo>
                  <a:lnTo>
                    <a:pt x="395048" y="91342"/>
                  </a:lnTo>
                  <a:lnTo>
                    <a:pt x="395048" y="92284"/>
                  </a:lnTo>
                  <a:lnTo>
                    <a:pt x="433860" y="92284"/>
                  </a:lnTo>
                  <a:lnTo>
                    <a:pt x="442139" y="56500"/>
                  </a:lnTo>
                  <a:lnTo>
                    <a:pt x="575526" y="56500"/>
                  </a:lnTo>
                  <a:lnTo>
                    <a:pt x="555908" y="20231"/>
                  </a:lnTo>
                  <a:lnTo>
                    <a:pt x="517705" y="3972"/>
                  </a:lnTo>
                  <a:lnTo>
                    <a:pt x="498957" y="500"/>
                  </a:lnTo>
                  <a:lnTo>
                    <a:pt x="489230" y="0"/>
                  </a:lnTo>
                  <a:close/>
                </a:path>
                <a:path w="789939" h="424179">
                  <a:moveTo>
                    <a:pt x="677593" y="0"/>
                  </a:moveTo>
                  <a:lnTo>
                    <a:pt x="639921" y="6591"/>
                  </a:lnTo>
                  <a:lnTo>
                    <a:pt x="602248" y="26367"/>
                  </a:lnTo>
                  <a:lnTo>
                    <a:pt x="583412" y="92284"/>
                  </a:lnTo>
                  <a:lnTo>
                    <a:pt x="622490" y="92284"/>
                  </a:lnTo>
                  <a:lnTo>
                    <a:pt x="630502" y="56500"/>
                  </a:lnTo>
                  <a:lnTo>
                    <a:pt x="763866" y="56500"/>
                  </a:lnTo>
                  <a:lnTo>
                    <a:pt x="744271" y="20231"/>
                  </a:lnTo>
                  <a:lnTo>
                    <a:pt x="706069" y="3972"/>
                  </a:lnTo>
                  <a:lnTo>
                    <a:pt x="687320" y="500"/>
                  </a:lnTo>
                  <a:lnTo>
                    <a:pt x="677593" y="0"/>
                  </a:lnTo>
                  <a:close/>
                </a:path>
                <a:path w="789939" h="424179">
                  <a:moveTo>
                    <a:pt x="300867" y="0"/>
                  </a:moveTo>
                  <a:lnTo>
                    <a:pt x="263194" y="6591"/>
                  </a:lnTo>
                  <a:lnTo>
                    <a:pt x="225521" y="26367"/>
                  </a:lnTo>
                  <a:lnTo>
                    <a:pt x="206685" y="91342"/>
                  </a:lnTo>
                  <a:lnTo>
                    <a:pt x="245454" y="91342"/>
                  </a:lnTo>
                  <a:lnTo>
                    <a:pt x="253776" y="56500"/>
                  </a:lnTo>
                  <a:lnTo>
                    <a:pt x="387163" y="56500"/>
                  </a:lnTo>
                  <a:lnTo>
                    <a:pt x="367544" y="20231"/>
                  </a:lnTo>
                  <a:lnTo>
                    <a:pt x="329342" y="3972"/>
                  </a:lnTo>
                  <a:lnTo>
                    <a:pt x="310594" y="500"/>
                  </a:lnTo>
                  <a:lnTo>
                    <a:pt x="300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544114" y="3074311"/>
              <a:ext cx="207361" cy="321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26401" y="3316088"/>
              <a:ext cx="222221" cy="3123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1520474" y="4608979"/>
              <a:ext cx="207361" cy="321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733992" y="2797928"/>
              <a:ext cx="221613" cy="31237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0708602" y="4000958"/>
              <a:ext cx="207959" cy="32290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0008666" y="4026811"/>
              <a:ext cx="207361" cy="321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0385484" y="3566023"/>
              <a:ext cx="91419" cy="9139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305492" y="3669234"/>
              <a:ext cx="251460" cy="411480"/>
            </a:xfrm>
            <a:custGeom>
              <a:avLst/>
              <a:gdLst/>
              <a:ahLst/>
              <a:cxnLst/>
              <a:rect l="l" t="t" r="r" b="b"/>
              <a:pathLst>
                <a:path w="251459" h="411479">
                  <a:moveTo>
                    <a:pt x="135129" y="0"/>
                  </a:moveTo>
                  <a:lnTo>
                    <a:pt x="74706" y="9569"/>
                  </a:lnTo>
                  <a:lnTo>
                    <a:pt x="39996" y="30456"/>
                  </a:lnTo>
                  <a:lnTo>
                    <a:pt x="1142" y="180134"/>
                  </a:lnTo>
                  <a:lnTo>
                    <a:pt x="0" y="182419"/>
                  </a:lnTo>
                  <a:lnTo>
                    <a:pt x="1803" y="193577"/>
                  </a:lnTo>
                  <a:lnTo>
                    <a:pt x="6713" y="200843"/>
                  </a:lnTo>
                  <a:lnTo>
                    <a:pt x="13980" y="205753"/>
                  </a:lnTo>
                  <a:lnTo>
                    <a:pt x="22854" y="207556"/>
                  </a:lnTo>
                  <a:lnTo>
                    <a:pt x="30264" y="206163"/>
                  </a:lnTo>
                  <a:lnTo>
                    <a:pt x="36710" y="202414"/>
                  </a:lnTo>
                  <a:lnTo>
                    <a:pt x="41656" y="196951"/>
                  </a:lnTo>
                  <a:lnTo>
                    <a:pt x="44567" y="190417"/>
                  </a:lnTo>
                  <a:lnTo>
                    <a:pt x="68564" y="91013"/>
                  </a:lnTo>
                  <a:lnTo>
                    <a:pt x="68564" y="410934"/>
                  </a:lnTo>
                  <a:lnTo>
                    <a:pt x="114274" y="410934"/>
                  </a:lnTo>
                  <a:lnTo>
                    <a:pt x="114274" y="205271"/>
                  </a:lnTo>
                  <a:lnTo>
                    <a:pt x="137129" y="205271"/>
                  </a:lnTo>
                  <a:lnTo>
                    <a:pt x="137129" y="410934"/>
                  </a:lnTo>
                  <a:lnTo>
                    <a:pt x="182839" y="410934"/>
                  </a:lnTo>
                  <a:lnTo>
                    <a:pt x="182839" y="89870"/>
                  </a:lnTo>
                  <a:lnTo>
                    <a:pt x="206836" y="189275"/>
                  </a:lnTo>
                  <a:lnTo>
                    <a:pt x="209747" y="195809"/>
                  </a:lnTo>
                  <a:lnTo>
                    <a:pt x="214693" y="201272"/>
                  </a:lnTo>
                  <a:lnTo>
                    <a:pt x="221138" y="205021"/>
                  </a:lnTo>
                  <a:lnTo>
                    <a:pt x="228548" y="206413"/>
                  </a:lnTo>
                  <a:lnTo>
                    <a:pt x="237422" y="204610"/>
                  </a:lnTo>
                  <a:lnTo>
                    <a:pt x="244690" y="199701"/>
                  </a:lnTo>
                  <a:lnTo>
                    <a:pt x="249600" y="192435"/>
                  </a:lnTo>
                  <a:lnTo>
                    <a:pt x="251403" y="181277"/>
                  </a:lnTo>
                  <a:lnTo>
                    <a:pt x="217121" y="37312"/>
                  </a:lnTo>
                  <a:lnTo>
                    <a:pt x="176696" y="8908"/>
                  </a:lnTo>
                  <a:lnTo>
                    <a:pt x="163412" y="41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713502" y="4154827"/>
              <a:ext cx="87148" cy="8712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636566" y="4252842"/>
              <a:ext cx="240029" cy="392430"/>
            </a:xfrm>
            <a:custGeom>
              <a:avLst/>
              <a:gdLst/>
              <a:ahLst/>
              <a:cxnLst/>
              <a:rect l="l" t="t" r="r" b="b"/>
              <a:pathLst>
                <a:path w="240029" h="392429">
                  <a:moveTo>
                    <a:pt x="129225" y="0"/>
                  </a:moveTo>
                  <a:lnTo>
                    <a:pt x="111795" y="0"/>
                  </a:lnTo>
                  <a:lnTo>
                    <a:pt x="95455" y="2178"/>
                  </a:lnTo>
                  <a:lnTo>
                    <a:pt x="45344" y="23962"/>
                  </a:lnTo>
                  <a:lnTo>
                    <a:pt x="40987" y="32676"/>
                  </a:lnTo>
                  <a:lnTo>
                    <a:pt x="680" y="167737"/>
                  </a:lnTo>
                  <a:lnTo>
                    <a:pt x="0" y="176587"/>
                  </a:lnTo>
                  <a:lnTo>
                    <a:pt x="2587" y="184619"/>
                  </a:lnTo>
                  <a:lnTo>
                    <a:pt x="8034" y="191019"/>
                  </a:lnTo>
                  <a:lnTo>
                    <a:pt x="18110" y="196056"/>
                  </a:lnTo>
                  <a:lnTo>
                    <a:pt x="29531" y="194899"/>
                  </a:lnTo>
                  <a:lnTo>
                    <a:pt x="35676" y="191699"/>
                  </a:lnTo>
                  <a:lnTo>
                    <a:pt x="40391" y="186866"/>
                  </a:lnTo>
                  <a:lnTo>
                    <a:pt x="43165" y="180807"/>
                  </a:lnTo>
                  <a:lnTo>
                    <a:pt x="76936" y="66441"/>
                  </a:lnTo>
                  <a:lnTo>
                    <a:pt x="76936" y="104563"/>
                  </a:lnTo>
                  <a:lnTo>
                    <a:pt x="36629" y="239624"/>
                  </a:lnTo>
                  <a:lnTo>
                    <a:pt x="66042" y="239624"/>
                  </a:lnTo>
                  <a:lnTo>
                    <a:pt x="66042" y="392112"/>
                  </a:lnTo>
                  <a:lnTo>
                    <a:pt x="109617" y="392112"/>
                  </a:lnTo>
                  <a:lnTo>
                    <a:pt x="109617" y="239624"/>
                  </a:lnTo>
                  <a:lnTo>
                    <a:pt x="131404" y="239624"/>
                  </a:lnTo>
                  <a:lnTo>
                    <a:pt x="131404" y="392112"/>
                  </a:lnTo>
                  <a:lnTo>
                    <a:pt x="174978" y="392112"/>
                  </a:lnTo>
                  <a:lnTo>
                    <a:pt x="174978" y="239624"/>
                  </a:lnTo>
                  <a:lnTo>
                    <a:pt x="204391" y="239624"/>
                  </a:lnTo>
                  <a:lnTo>
                    <a:pt x="164085" y="104563"/>
                  </a:lnTo>
                  <a:lnTo>
                    <a:pt x="164085" y="66441"/>
                  </a:lnTo>
                  <a:lnTo>
                    <a:pt x="197855" y="180807"/>
                  </a:lnTo>
                  <a:lnTo>
                    <a:pt x="201242" y="187325"/>
                  </a:lnTo>
                  <a:lnTo>
                    <a:pt x="206161" y="192108"/>
                  </a:lnTo>
                  <a:lnTo>
                    <a:pt x="212102" y="195052"/>
                  </a:lnTo>
                  <a:lnTo>
                    <a:pt x="222910" y="196056"/>
                  </a:lnTo>
                  <a:lnTo>
                    <a:pt x="232357" y="191019"/>
                  </a:lnTo>
                  <a:lnTo>
                    <a:pt x="237480" y="184619"/>
                  </a:lnTo>
                  <a:lnTo>
                    <a:pt x="239948" y="176587"/>
                  </a:lnTo>
                  <a:lnTo>
                    <a:pt x="239251" y="167737"/>
                  </a:lnTo>
                  <a:lnTo>
                    <a:pt x="200033" y="32676"/>
                  </a:lnTo>
                  <a:lnTo>
                    <a:pt x="198944" y="27230"/>
                  </a:lnTo>
                  <a:lnTo>
                    <a:pt x="195676" y="22873"/>
                  </a:lnTo>
                  <a:lnTo>
                    <a:pt x="181106" y="14738"/>
                  </a:lnTo>
                  <a:lnTo>
                    <a:pt x="170076" y="9802"/>
                  </a:lnTo>
                  <a:lnTo>
                    <a:pt x="145565" y="2178"/>
                  </a:lnTo>
                  <a:lnTo>
                    <a:pt x="129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206443" y="3709279"/>
              <a:ext cx="221613" cy="31237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31283" y="3509635"/>
              <a:ext cx="221614" cy="31237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634030" y="4523635"/>
              <a:ext cx="207361" cy="321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20533" y="4609963"/>
              <a:ext cx="222221" cy="31237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524" y="191096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53"/>
                </a:lnTo>
                <a:lnTo>
                  <a:pt x="3694" y="4635"/>
                </a:lnTo>
                <a:lnTo>
                  <a:pt x="227" y="13180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0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3356" y="2275839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69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5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3356" y="2633979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69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6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372" y="1722780"/>
            <a:ext cx="3944620" cy="134429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Result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group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session</a:t>
            </a:r>
            <a:r>
              <a:rPr kumimoji="0" sz="1600" b="0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our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categories 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has</a:t>
            </a:r>
            <a:r>
              <a:rPr kumimoji="0" sz="1600" b="0" i="0" u="none" strike="noStrike" kern="1200" cap="none" spc="-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several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factors,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primarily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question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was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formulated.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3524" y="358736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53"/>
                </a:lnTo>
                <a:lnTo>
                  <a:pt x="3694" y="4635"/>
                </a:lnTo>
                <a:lnTo>
                  <a:pt x="227" y="13180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0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4372" y="3514471"/>
            <a:ext cx="3950335" cy="135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four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categories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factors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were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kept,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underlying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questions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were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further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explored.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20320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several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questions: 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searching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balance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between</a:t>
            </a:r>
            <a:r>
              <a:rPr kumimoji="0" sz="16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qualitative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quantitative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questions.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3524" y="4189348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35"/>
                </a:lnTo>
                <a:lnTo>
                  <a:pt x="3694" y="4587"/>
                </a:lnTo>
                <a:lnTo>
                  <a:pt x="227" y="13126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1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4525010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245" dirty="0"/>
              <a:t>WHAT?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-30" dirty="0">
                <a:solidFill>
                  <a:srgbClr val="000000"/>
                </a:solidFill>
                <a:latin typeface="Trebuchet MS"/>
                <a:cs typeface="Trebuchet MS"/>
              </a:rPr>
              <a:t>CATEGORIES </a:t>
            </a:r>
            <a:r>
              <a:rPr sz="3000" b="0" spc="60" dirty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sz="3000" b="0" spc="-3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-35" dirty="0">
                <a:solidFill>
                  <a:srgbClr val="000000"/>
                </a:solidFill>
                <a:latin typeface="Trebuchet MS"/>
                <a:cs typeface="Trebuchet MS"/>
              </a:rPr>
              <a:t>FACTORS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9720" y="681227"/>
            <a:ext cx="5490845" cy="5157470"/>
          </a:xfrm>
          <a:custGeom>
            <a:avLst/>
            <a:gdLst/>
            <a:ahLst/>
            <a:cxnLst/>
            <a:rect l="l" t="t" r="r" b="b"/>
            <a:pathLst>
              <a:path w="5490845" h="5157470">
                <a:moveTo>
                  <a:pt x="0" y="2700528"/>
                </a:moveTo>
                <a:lnTo>
                  <a:pt x="5490336" y="2700528"/>
                </a:lnTo>
              </a:path>
              <a:path w="5490845" h="5157470">
                <a:moveTo>
                  <a:pt x="2999231" y="0"/>
                </a:moveTo>
                <a:lnTo>
                  <a:pt x="2999231" y="515701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7708" y="793496"/>
            <a:ext cx="955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omer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75172" y="5678220"/>
            <a:ext cx="8020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isi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94214" y="709040"/>
            <a:ext cx="1085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3431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Grand 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2742" y="1397584"/>
            <a:ext cx="152273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Customer</a:t>
            </a:r>
            <a:r>
              <a:rPr kumimoji="0" sz="1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Satisfaction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Change 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2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customer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Implementation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</a:t>
            </a:r>
            <a:r>
              <a:rPr kumimoji="0" sz="12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portfolio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52742" y="4690059"/>
            <a:ext cx="13989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Scientific</a:t>
            </a:r>
            <a:r>
              <a:rPr kumimoji="0" sz="12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assurance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Social</a:t>
            </a:r>
            <a:r>
              <a:rPr kumimoji="0" sz="12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Assurance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Publications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Visibility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67393" y="1393952"/>
            <a:ext cx="14103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Role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TNO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Degree 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2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disruption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Geographic</a:t>
            </a:r>
            <a:r>
              <a:rPr kumimoji="0" sz="12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scale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Grand</a:t>
            </a:r>
            <a:r>
              <a:rPr kumimoji="0" sz="12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Challenge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Economic</a:t>
            </a:r>
            <a:r>
              <a:rPr kumimoji="0" sz="12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Benefits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67393" y="4686427"/>
            <a:ext cx="2463800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New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Knowledge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Development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Knowledge</a:t>
            </a:r>
            <a:r>
              <a:rPr kumimoji="0" sz="12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valorization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8900" marR="0" lvl="0" indent="-76200" algn="l" defTabSz="914400" rtl="0" eaLnBrk="1" fontAlgn="auto" latinLnBrk="0" hangingPunct="1">
              <a:lnSpc>
                <a:spcPts val="1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88900" algn="l"/>
              </a:tabLst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Shared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knowledge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363345" marR="0" lvl="0" indent="0" algn="l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Knowledge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33604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Valorization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4707890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70" dirty="0"/>
              <a:t>DRAFTING </a:t>
            </a:r>
            <a:r>
              <a:rPr sz="3000" spc="-265" dirty="0"/>
              <a:t>THE</a:t>
            </a:r>
            <a:r>
              <a:rPr sz="3000" spc="-75" dirty="0"/>
              <a:t> </a:t>
            </a:r>
            <a:r>
              <a:rPr sz="3000" spc="-190" dirty="0"/>
              <a:t>QUESTIONS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50" dirty="0">
                <a:solidFill>
                  <a:srgbClr val="000000"/>
                </a:solidFill>
                <a:latin typeface="Trebuchet MS"/>
                <a:cs typeface="Trebuchet MS"/>
              </a:rPr>
              <a:t>SOURCES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4233" y="2387345"/>
            <a:ext cx="2174875" cy="2588260"/>
          </a:xfrm>
          <a:prstGeom prst="rect">
            <a:avLst/>
          </a:prstGeom>
          <a:ln w="28575">
            <a:solidFill>
              <a:srgbClr val="70A3C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536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Literature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5014" y="2387345"/>
            <a:ext cx="2174875" cy="2588260"/>
          </a:xfrm>
          <a:prstGeom prst="rect">
            <a:avLst/>
          </a:prstGeom>
          <a:ln w="28575">
            <a:solidFill>
              <a:srgbClr val="70A3C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5303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94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39420" algn="l"/>
                <a:tab pos="440055" algn="l"/>
              </a:tabLst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universities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94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39420" algn="l"/>
                <a:tab pos="440055" algn="l"/>
              </a:tabLst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companies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9420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39420" algn="l"/>
                <a:tab pos="440055" algn="l"/>
              </a:tabLst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94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institutions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4269" y="2387345"/>
            <a:ext cx="2176780" cy="2588260"/>
          </a:xfrm>
          <a:prstGeom prst="rect">
            <a:avLst/>
          </a:prstGeom>
          <a:ln w="28575">
            <a:solidFill>
              <a:srgbClr val="70A3C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473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Potential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clients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3705" marR="264795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33705" algn="l"/>
                <a:tab pos="434340" algn="l"/>
              </a:tabLst>
              <a:defRPr/>
            </a:pP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Dutch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research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subsidies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3370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33705" algn="l"/>
                <a:tab pos="434340" algn="l"/>
              </a:tabLst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EU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subsidies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1066165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25" dirty="0"/>
              <a:t>W</a:t>
            </a:r>
            <a:r>
              <a:rPr sz="3000" spc="-120" dirty="0"/>
              <a:t>H</a:t>
            </a:r>
            <a:r>
              <a:rPr sz="3000" spc="-215" dirty="0"/>
              <a:t>Y</a:t>
            </a:r>
            <a:r>
              <a:rPr sz="3000" spc="-195" dirty="0"/>
              <a:t>?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40" dirty="0">
                <a:solidFill>
                  <a:srgbClr val="000000"/>
                </a:solidFill>
                <a:latin typeface="Trebuchet MS"/>
                <a:cs typeface="Trebuchet MS"/>
              </a:rPr>
              <a:t>USE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31820" y="2827502"/>
            <a:ext cx="1668145" cy="1660525"/>
          </a:xfrm>
          <a:custGeom>
            <a:avLst/>
            <a:gdLst/>
            <a:ahLst/>
            <a:cxnLst/>
            <a:rect l="l" t="t" r="r" b="b"/>
            <a:pathLst>
              <a:path w="1668145" h="1660525">
                <a:moveTo>
                  <a:pt x="1667878" y="57962"/>
                </a:moveTo>
                <a:lnTo>
                  <a:pt x="1663331" y="35407"/>
                </a:lnTo>
                <a:lnTo>
                  <a:pt x="1650911" y="17005"/>
                </a:lnTo>
                <a:lnTo>
                  <a:pt x="1632483" y="4597"/>
                </a:lnTo>
                <a:lnTo>
                  <a:pt x="1609915" y="50"/>
                </a:lnTo>
                <a:lnTo>
                  <a:pt x="1227315" y="50"/>
                </a:lnTo>
                <a:lnTo>
                  <a:pt x="1204747" y="4597"/>
                </a:lnTo>
                <a:lnTo>
                  <a:pt x="1186319" y="17005"/>
                </a:lnTo>
                <a:lnTo>
                  <a:pt x="1173899" y="35407"/>
                </a:lnTo>
                <a:lnTo>
                  <a:pt x="1169339" y="57962"/>
                </a:lnTo>
                <a:lnTo>
                  <a:pt x="1173899" y="80518"/>
                </a:lnTo>
                <a:lnTo>
                  <a:pt x="1186319" y="98920"/>
                </a:lnTo>
                <a:lnTo>
                  <a:pt x="1204747" y="111328"/>
                </a:lnTo>
                <a:lnTo>
                  <a:pt x="1227315" y="115874"/>
                </a:lnTo>
                <a:lnTo>
                  <a:pt x="1470012" y="115874"/>
                </a:lnTo>
                <a:lnTo>
                  <a:pt x="833818" y="751433"/>
                </a:lnTo>
                <a:lnTo>
                  <a:pt x="197840" y="115849"/>
                </a:lnTo>
                <a:lnTo>
                  <a:pt x="440499" y="115849"/>
                </a:lnTo>
                <a:lnTo>
                  <a:pt x="463054" y="111302"/>
                </a:lnTo>
                <a:lnTo>
                  <a:pt x="481482" y="98882"/>
                </a:lnTo>
                <a:lnTo>
                  <a:pt x="493903" y="80479"/>
                </a:lnTo>
                <a:lnTo>
                  <a:pt x="498462" y="57924"/>
                </a:lnTo>
                <a:lnTo>
                  <a:pt x="493903" y="35382"/>
                </a:lnTo>
                <a:lnTo>
                  <a:pt x="481482" y="16967"/>
                </a:lnTo>
                <a:lnTo>
                  <a:pt x="463054" y="4559"/>
                </a:lnTo>
                <a:lnTo>
                  <a:pt x="440499" y="0"/>
                </a:lnTo>
                <a:lnTo>
                  <a:pt x="57950" y="0"/>
                </a:lnTo>
                <a:lnTo>
                  <a:pt x="35394" y="4559"/>
                </a:lnTo>
                <a:lnTo>
                  <a:pt x="16979" y="16967"/>
                </a:lnTo>
                <a:lnTo>
                  <a:pt x="4559" y="35382"/>
                </a:lnTo>
                <a:lnTo>
                  <a:pt x="0" y="57924"/>
                </a:lnTo>
                <a:lnTo>
                  <a:pt x="0" y="440207"/>
                </a:lnTo>
                <a:lnTo>
                  <a:pt x="4546" y="462762"/>
                </a:lnTo>
                <a:lnTo>
                  <a:pt x="16979" y="481164"/>
                </a:lnTo>
                <a:lnTo>
                  <a:pt x="35394" y="493585"/>
                </a:lnTo>
                <a:lnTo>
                  <a:pt x="57950" y="498132"/>
                </a:lnTo>
                <a:lnTo>
                  <a:pt x="80518" y="493585"/>
                </a:lnTo>
                <a:lnTo>
                  <a:pt x="98945" y="481164"/>
                </a:lnTo>
                <a:lnTo>
                  <a:pt x="111366" y="462762"/>
                </a:lnTo>
                <a:lnTo>
                  <a:pt x="115912" y="440207"/>
                </a:lnTo>
                <a:lnTo>
                  <a:pt x="115912" y="197713"/>
                </a:lnTo>
                <a:lnTo>
                  <a:pt x="751890" y="833272"/>
                </a:lnTo>
                <a:lnTo>
                  <a:pt x="122021" y="1462506"/>
                </a:lnTo>
                <a:lnTo>
                  <a:pt x="122021" y="1220038"/>
                </a:lnTo>
                <a:lnTo>
                  <a:pt x="117462" y="1197508"/>
                </a:lnTo>
                <a:lnTo>
                  <a:pt x="105041" y="1179093"/>
                </a:lnTo>
                <a:lnTo>
                  <a:pt x="86614" y="1166685"/>
                </a:lnTo>
                <a:lnTo>
                  <a:pt x="64046" y="1162126"/>
                </a:lnTo>
                <a:lnTo>
                  <a:pt x="41490" y="1166685"/>
                </a:lnTo>
                <a:lnTo>
                  <a:pt x="23063" y="1179093"/>
                </a:lnTo>
                <a:lnTo>
                  <a:pt x="10629" y="1197508"/>
                </a:lnTo>
                <a:lnTo>
                  <a:pt x="6083" y="1220038"/>
                </a:lnTo>
                <a:lnTo>
                  <a:pt x="6083" y="1602270"/>
                </a:lnTo>
                <a:lnTo>
                  <a:pt x="10629" y="1624812"/>
                </a:lnTo>
                <a:lnTo>
                  <a:pt x="23063" y="1643214"/>
                </a:lnTo>
                <a:lnTo>
                  <a:pt x="41490" y="1655635"/>
                </a:lnTo>
                <a:lnTo>
                  <a:pt x="64046" y="1660182"/>
                </a:lnTo>
                <a:lnTo>
                  <a:pt x="446646" y="1660182"/>
                </a:lnTo>
                <a:lnTo>
                  <a:pt x="469214" y="1655635"/>
                </a:lnTo>
                <a:lnTo>
                  <a:pt x="487641" y="1643214"/>
                </a:lnTo>
                <a:lnTo>
                  <a:pt x="500062" y="1624812"/>
                </a:lnTo>
                <a:lnTo>
                  <a:pt x="504621" y="1602270"/>
                </a:lnTo>
                <a:lnTo>
                  <a:pt x="500062" y="1579727"/>
                </a:lnTo>
                <a:lnTo>
                  <a:pt x="487641" y="1561325"/>
                </a:lnTo>
                <a:lnTo>
                  <a:pt x="469214" y="1548904"/>
                </a:lnTo>
                <a:lnTo>
                  <a:pt x="446646" y="1544358"/>
                </a:lnTo>
                <a:lnTo>
                  <a:pt x="203949" y="1544358"/>
                </a:lnTo>
                <a:lnTo>
                  <a:pt x="833805" y="915123"/>
                </a:lnTo>
                <a:lnTo>
                  <a:pt x="1463713" y="1544586"/>
                </a:lnTo>
                <a:lnTo>
                  <a:pt x="1221041" y="1544586"/>
                </a:lnTo>
                <a:lnTo>
                  <a:pt x="1198486" y="1549133"/>
                </a:lnTo>
                <a:lnTo>
                  <a:pt x="1180058" y="1561541"/>
                </a:lnTo>
                <a:lnTo>
                  <a:pt x="1167638" y="1579956"/>
                </a:lnTo>
                <a:lnTo>
                  <a:pt x="1163091" y="1602511"/>
                </a:lnTo>
                <a:lnTo>
                  <a:pt x="1167638" y="1625066"/>
                </a:lnTo>
                <a:lnTo>
                  <a:pt x="1180058" y="1643481"/>
                </a:lnTo>
                <a:lnTo>
                  <a:pt x="1198486" y="1655876"/>
                </a:lnTo>
                <a:lnTo>
                  <a:pt x="1221041" y="1660436"/>
                </a:lnTo>
                <a:lnTo>
                  <a:pt x="1603540" y="1660436"/>
                </a:lnTo>
                <a:lnTo>
                  <a:pt x="1626120" y="1655876"/>
                </a:lnTo>
                <a:lnTo>
                  <a:pt x="1644535" y="1643481"/>
                </a:lnTo>
                <a:lnTo>
                  <a:pt x="1656956" y="1625066"/>
                </a:lnTo>
                <a:lnTo>
                  <a:pt x="1661502" y="1602511"/>
                </a:lnTo>
                <a:lnTo>
                  <a:pt x="1661502" y="1220228"/>
                </a:lnTo>
                <a:lnTo>
                  <a:pt x="1656956" y="1197686"/>
                </a:lnTo>
                <a:lnTo>
                  <a:pt x="1644535" y="1179271"/>
                </a:lnTo>
                <a:lnTo>
                  <a:pt x="1626120" y="1166850"/>
                </a:lnTo>
                <a:lnTo>
                  <a:pt x="1603540" y="1162304"/>
                </a:lnTo>
                <a:lnTo>
                  <a:pt x="1580972" y="1166850"/>
                </a:lnTo>
                <a:lnTo>
                  <a:pt x="1562544" y="1179271"/>
                </a:lnTo>
                <a:lnTo>
                  <a:pt x="1550136" y="1197686"/>
                </a:lnTo>
                <a:lnTo>
                  <a:pt x="1545577" y="1220228"/>
                </a:lnTo>
                <a:lnTo>
                  <a:pt x="1545577" y="1462722"/>
                </a:lnTo>
                <a:lnTo>
                  <a:pt x="915720" y="833285"/>
                </a:lnTo>
                <a:lnTo>
                  <a:pt x="1551940" y="197675"/>
                </a:lnTo>
                <a:lnTo>
                  <a:pt x="1551940" y="440143"/>
                </a:lnTo>
                <a:lnTo>
                  <a:pt x="1556486" y="462686"/>
                </a:lnTo>
                <a:lnTo>
                  <a:pt x="1568907" y="481088"/>
                </a:lnTo>
                <a:lnTo>
                  <a:pt x="1587334" y="493509"/>
                </a:lnTo>
                <a:lnTo>
                  <a:pt x="1609915" y="498055"/>
                </a:lnTo>
                <a:lnTo>
                  <a:pt x="1632483" y="493509"/>
                </a:lnTo>
                <a:lnTo>
                  <a:pt x="1650911" y="481088"/>
                </a:lnTo>
                <a:lnTo>
                  <a:pt x="1663331" y="462686"/>
                </a:lnTo>
                <a:lnTo>
                  <a:pt x="1667878" y="440143"/>
                </a:lnTo>
                <a:lnTo>
                  <a:pt x="1667878" y="579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3277" y="2374772"/>
            <a:ext cx="16535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post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7167" y="4620259"/>
            <a:ext cx="16662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ante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7026" y="4620259"/>
            <a:ext cx="144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7167" y="2374772"/>
            <a:ext cx="1621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94403" y="2959607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69">
                <a:moveTo>
                  <a:pt x="11525" y="0"/>
                </a:moveTo>
                <a:lnTo>
                  <a:pt x="8886" y="775"/>
                </a:lnTo>
                <a:lnTo>
                  <a:pt x="3746" y="4206"/>
                </a:lnTo>
                <a:lnTo>
                  <a:pt x="273" y="11947"/>
                </a:lnTo>
                <a:lnTo>
                  <a:pt x="2635" y="25653"/>
                </a:lnTo>
                <a:lnTo>
                  <a:pt x="17367" y="64134"/>
                </a:lnTo>
                <a:lnTo>
                  <a:pt x="5556" y="102615"/>
                </a:lnTo>
                <a:lnTo>
                  <a:pt x="694" y="114589"/>
                </a:lnTo>
                <a:lnTo>
                  <a:pt x="0" y="121253"/>
                </a:lnTo>
                <a:lnTo>
                  <a:pt x="4306" y="125011"/>
                </a:lnTo>
                <a:lnTo>
                  <a:pt x="14446" y="128269"/>
                </a:lnTo>
                <a:lnTo>
                  <a:pt x="19024" y="120409"/>
                </a:lnTo>
                <a:lnTo>
                  <a:pt x="28876" y="101965"/>
                </a:lnTo>
                <a:lnTo>
                  <a:pt x="38181" y="80639"/>
                </a:lnTo>
                <a:lnTo>
                  <a:pt x="41116" y="64134"/>
                </a:lnTo>
                <a:lnTo>
                  <a:pt x="40653" y="54488"/>
                </a:lnTo>
                <a:lnTo>
                  <a:pt x="37417" y="44592"/>
                </a:lnTo>
                <a:lnTo>
                  <a:pt x="28632" y="28434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94403" y="3675888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525" y="0"/>
                </a:moveTo>
                <a:lnTo>
                  <a:pt x="8886" y="775"/>
                </a:lnTo>
                <a:lnTo>
                  <a:pt x="3746" y="4206"/>
                </a:lnTo>
                <a:lnTo>
                  <a:pt x="273" y="11947"/>
                </a:lnTo>
                <a:lnTo>
                  <a:pt x="2635" y="25654"/>
                </a:lnTo>
                <a:lnTo>
                  <a:pt x="17367" y="64135"/>
                </a:lnTo>
                <a:lnTo>
                  <a:pt x="5556" y="102616"/>
                </a:lnTo>
                <a:lnTo>
                  <a:pt x="694" y="114589"/>
                </a:lnTo>
                <a:lnTo>
                  <a:pt x="0" y="121253"/>
                </a:lnTo>
                <a:lnTo>
                  <a:pt x="4306" y="125011"/>
                </a:lnTo>
                <a:lnTo>
                  <a:pt x="14446" y="128269"/>
                </a:lnTo>
                <a:lnTo>
                  <a:pt x="19024" y="120409"/>
                </a:lnTo>
                <a:lnTo>
                  <a:pt x="28876" y="101965"/>
                </a:lnTo>
                <a:lnTo>
                  <a:pt x="38181" y="80639"/>
                </a:lnTo>
                <a:lnTo>
                  <a:pt x="41116" y="64135"/>
                </a:lnTo>
                <a:lnTo>
                  <a:pt x="40653" y="54488"/>
                </a:lnTo>
                <a:lnTo>
                  <a:pt x="37417" y="44592"/>
                </a:lnTo>
                <a:lnTo>
                  <a:pt x="28632" y="28434"/>
                </a:lnTo>
                <a:lnTo>
                  <a:pt x="11525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6338" y="2764942"/>
            <a:ext cx="2879725" cy="145859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Focus: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post.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5080" lvl="0" indent="-179070" algn="l" defTabSz="914400" rtl="0" eaLnBrk="1" fontAlgn="auto" latinLnBrk="0" hangingPunct="1">
              <a:lnSpc>
                <a:spcPts val="282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ante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if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needed,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eg.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EU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projects 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Focus: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based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evaluations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600" b="0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projects.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1" y="90"/>
            <a:ext cx="12192000" cy="6857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de-DE" sz="127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767581" y="491525"/>
            <a:ext cx="11424419" cy="2350223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fr-F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939065" y="491525"/>
            <a:ext cx="11252935" cy="2350223"/>
          </a:xfrm>
          <a:prstGeom prst="rect">
            <a:avLst/>
          </a:prstGeom>
        </p:spPr>
        <p:txBody>
          <a:bodyPr vert="horz" lIns="82951" tIns="41475" rIns="82951" bIns="4147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10082" indent="-10082" defTabSz="829544">
              <a:lnSpc>
                <a:spcPts val="5200"/>
              </a:lnSpc>
              <a:tabLst>
                <a:tab pos="240523" algn="l"/>
              </a:tabLst>
            </a:pPr>
            <a:r>
              <a:rPr lang="en-GB" sz="5443" spc="-91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Methods &amp; Tools for Impact Mapping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8FF4DE-4767-8B40-8E59-4C4BFE130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50" y="5490854"/>
            <a:ext cx="4770568" cy="11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57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524" y="191096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53"/>
                </a:lnTo>
                <a:lnTo>
                  <a:pt x="3694" y="4635"/>
                </a:lnTo>
                <a:lnTo>
                  <a:pt x="227" y="13180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0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372" y="1722780"/>
            <a:ext cx="3386454" cy="74168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factors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related?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overall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picture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3524" y="2269108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53"/>
                </a:lnTo>
                <a:lnTo>
                  <a:pt x="3694" y="4635"/>
                </a:lnTo>
                <a:lnTo>
                  <a:pt x="227" y="13180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1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524" y="298538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35"/>
                </a:lnTo>
                <a:lnTo>
                  <a:pt x="3694" y="4587"/>
                </a:lnTo>
                <a:lnTo>
                  <a:pt x="227" y="13126"/>
                </a:lnTo>
                <a:lnTo>
                  <a:pt x="2579" y="28321"/>
                </a:lnTo>
                <a:lnTo>
                  <a:pt x="17375" y="70865"/>
                </a:lnTo>
                <a:lnTo>
                  <a:pt x="5538" y="113411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2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3356" y="3350259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3"/>
                </a:lnTo>
                <a:lnTo>
                  <a:pt x="17375" y="64135"/>
                </a:lnTo>
                <a:lnTo>
                  <a:pt x="5538" y="102615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69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3356" y="395224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6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4372" y="2797581"/>
            <a:ext cx="3879850" cy="158813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defining our</a:t>
            </a:r>
            <a:r>
              <a:rPr kumimoji="0" sz="16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ambitions.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508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performance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 is: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unsatisfactory, 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satisfactory,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good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world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leading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Translating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performance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back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questions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potential</a:t>
            </a:r>
            <a:r>
              <a:rPr kumimoji="0" sz="16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answers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2050414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85" dirty="0"/>
              <a:t>HOW?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80" dirty="0">
                <a:solidFill>
                  <a:srgbClr val="000000"/>
                </a:solidFill>
                <a:latin typeface="Trebuchet MS"/>
                <a:cs typeface="Trebuchet MS"/>
              </a:rPr>
              <a:t>MEAS</a:t>
            </a:r>
            <a:r>
              <a:rPr sz="3000" b="0" spc="95" dirty="0">
                <a:solidFill>
                  <a:srgbClr val="000000"/>
                </a:solidFill>
                <a:latin typeface="Trebuchet MS"/>
                <a:cs typeface="Trebuchet MS"/>
              </a:rPr>
              <a:t>U</a:t>
            </a:r>
            <a:r>
              <a:rPr sz="3000" b="0" spc="15" dirty="0">
                <a:solidFill>
                  <a:srgbClr val="000000"/>
                </a:solidFill>
                <a:latin typeface="Trebuchet MS"/>
                <a:cs typeface="Trebuchet MS"/>
              </a:rPr>
              <a:t>RING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9720" y="681227"/>
            <a:ext cx="5490845" cy="5157470"/>
            <a:chOff x="5379720" y="681227"/>
            <a:chExt cx="5490845" cy="5157470"/>
          </a:xfrm>
        </p:grpSpPr>
        <p:sp>
          <p:nvSpPr>
            <p:cNvPr id="12" name="object 12"/>
            <p:cNvSpPr/>
            <p:nvPr/>
          </p:nvSpPr>
          <p:spPr>
            <a:xfrm>
              <a:off x="5379720" y="681227"/>
              <a:ext cx="5490845" cy="5157470"/>
            </a:xfrm>
            <a:custGeom>
              <a:avLst/>
              <a:gdLst/>
              <a:ahLst/>
              <a:cxnLst/>
              <a:rect l="l" t="t" r="r" b="b"/>
              <a:pathLst>
                <a:path w="5490845" h="5157470">
                  <a:moveTo>
                    <a:pt x="0" y="2700528"/>
                  </a:moveTo>
                  <a:lnTo>
                    <a:pt x="5490336" y="2700528"/>
                  </a:lnTo>
                </a:path>
                <a:path w="5490845" h="5157470">
                  <a:moveTo>
                    <a:pt x="2999231" y="0"/>
                  </a:moveTo>
                  <a:lnTo>
                    <a:pt x="2999231" y="515701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532626" y="1527810"/>
              <a:ext cx="3703320" cy="3703320"/>
            </a:xfrm>
            <a:custGeom>
              <a:avLst/>
              <a:gdLst/>
              <a:ahLst/>
              <a:cxnLst/>
              <a:rect l="l" t="t" r="r" b="b"/>
              <a:pathLst>
                <a:path w="3703320" h="3703320">
                  <a:moveTo>
                    <a:pt x="0" y="1851660"/>
                  </a:moveTo>
                  <a:lnTo>
                    <a:pt x="624" y="1803113"/>
                  </a:lnTo>
                  <a:lnTo>
                    <a:pt x="2486" y="1754874"/>
                  </a:lnTo>
                  <a:lnTo>
                    <a:pt x="5571" y="1706958"/>
                  </a:lnTo>
                  <a:lnTo>
                    <a:pt x="9863" y="1659381"/>
                  </a:lnTo>
                  <a:lnTo>
                    <a:pt x="15348" y="1612157"/>
                  </a:lnTo>
                  <a:lnTo>
                    <a:pt x="22010" y="1565303"/>
                  </a:lnTo>
                  <a:lnTo>
                    <a:pt x="29834" y="1518832"/>
                  </a:lnTo>
                  <a:lnTo>
                    <a:pt x="38804" y="1472760"/>
                  </a:lnTo>
                  <a:lnTo>
                    <a:pt x="48905" y="1427103"/>
                  </a:lnTo>
                  <a:lnTo>
                    <a:pt x="60123" y="1381876"/>
                  </a:lnTo>
                  <a:lnTo>
                    <a:pt x="72441" y="1337094"/>
                  </a:lnTo>
                  <a:lnTo>
                    <a:pt x="85845" y="1292773"/>
                  </a:lnTo>
                  <a:lnTo>
                    <a:pt x="100319" y="1248927"/>
                  </a:lnTo>
                  <a:lnTo>
                    <a:pt x="115849" y="1205571"/>
                  </a:lnTo>
                  <a:lnTo>
                    <a:pt x="132418" y="1162722"/>
                  </a:lnTo>
                  <a:lnTo>
                    <a:pt x="150011" y="1120394"/>
                  </a:lnTo>
                  <a:lnTo>
                    <a:pt x="168614" y="1078603"/>
                  </a:lnTo>
                  <a:lnTo>
                    <a:pt x="188211" y="1037364"/>
                  </a:lnTo>
                  <a:lnTo>
                    <a:pt x="208787" y="996691"/>
                  </a:lnTo>
                  <a:lnTo>
                    <a:pt x="230326" y="956601"/>
                  </a:lnTo>
                  <a:lnTo>
                    <a:pt x="252814" y="917109"/>
                  </a:lnTo>
                  <a:lnTo>
                    <a:pt x="276235" y="878229"/>
                  </a:lnTo>
                  <a:lnTo>
                    <a:pt x="300573" y="839978"/>
                  </a:lnTo>
                  <a:lnTo>
                    <a:pt x="325815" y="802369"/>
                  </a:lnTo>
                  <a:lnTo>
                    <a:pt x="351943" y="765420"/>
                  </a:lnTo>
                  <a:lnTo>
                    <a:pt x="378944" y="729144"/>
                  </a:lnTo>
                  <a:lnTo>
                    <a:pt x="406801" y="693557"/>
                  </a:lnTo>
                  <a:lnTo>
                    <a:pt x="435500" y="658675"/>
                  </a:lnTo>
                  <a:lnTo>
                    <a:pt x="465025" y="624512"/>
                  </a:lnTo>
                  <a:lnTo>
                    <a:pt x="495361" y="591084"/>
                  </a:lnTo>
                  <a:lnTo>
                    <a:pt x="526493" y="558406"/>
                  </a:lnTo>
                  <a:lnTo>
                    <a:pt x="558406" y="526493"/>
                  </a:lnTo>
                  <a:lnTo>
                    <a:pt x="591084" y="495361"/>
                  </a:lnTo>
                  <a:lnTo>
                    <a:pt x="624512" y="465025"/>
                  </a:lnTo>
                  <a:lnTo>
                    <a:pt x="658675" y="435500"/>
                  </a:lnTo>
                  <a:lnTo>
                    <a:pt x="693557" y="406801"/>
                  </a:lnTo>
                  <a:lnTo>
                    <a:pt x="729144" y="378944"/>
                  </a:lnTo>
                  <a:lnTo>
                    <a:pt x="765420" y="351943"/>
                  </a:lnTo>
                  <a:lnTo>
                    <a:pt x="802369" y="325815"/>
                  </a:lnTo>
                  <a:lnTo>
                    <a:pt x="839978" y="300573"/>
                  </a:lnTo>
                  <a:lnTo>
                    <a:pt x="878229" y="276235"/>
                  </a:lnTo>
                  <a:lnTo>
                    <a:pt x="917109" y="252814"/>
                  </a:lnTo>
                  <a:lnTo>
                    <a:pt x="956601" y="230326"/>
                  </a:lnTo>
                  <a:lnTo>
                    <a:pt x="996691" y="208787"/>
                  </a:lnTo>
                  <a:lnTo>
                    <a:pt x="1037364" y="188211"/>
                  </a:lnTo>
                  <a:lnTo>
                    <a:pt x="1078603" y="168614"/>
                  </a:lnTo>
                  <a:lnTo>
                    <a:pt x="1120394" y="150011"/>
                  </a:lnTo>
                  <a:lnTo>
                    <a:pt x="1162722" y="132418"/>
                  </a:lnTo>
                  <a:lnTo>
                    <a:pt x="1205571" y="115849"/>
                  </a:lnTo>
                  <a:lnTo>
                    <a:pt x="1248927" y="100319"/>
                  </a:lnTo>
                  <a:lnTo>
                    <a:pt x="1292773" y="85845"/>
                  </a:lnTo>
                  <a:lnTo>
                    <a:pt x="1337094" y="72441"/>
                  </a:lnTo>
                  <a:lnTo>
                    <a:pt x="1381876" y="60123"/>
                  </a:lnTo>
                  <a:lnTo>
                    <a:pt x="1427103" y="48905"/>
                  </a:lnTo>
                  <a:lnTo>
                    <a:pt x="1472760" y="38804"/>
                  </a:lnTo>
                  <a:lnTo>
                    <a:pt x="1518832" y="29834"/>
                  </a:lnTo>
                  <a:lnTo>
                    <a:pt x="1565303" y="22010"/>
                  </a:lnTo>
                  <a:lnTo>
                    <a:pt x="1612157" y="15348"/>
                  </a:lnTo>
                  <a:lnTo>
                    <a:pt x="1659381" y="9863"/>
                  </a:lnTo>
                  <a:lnTo>
                    <a:pt x="1706958" y="5571"/>
                  </a:lnTo>
                  <a:lnTo>
                    <a:pt x="1754874" y="2486"/>
                  </a:lnTo>
                  <a:lnTo>
                    <a:pt x="1803113" y="624"/>
                  </a:lnTo>
                  <a:lnTo>
                    <a:pt x="1851659" y="0"/>
                  </a:lnTo>
                  <a:lnTo>
                    <a:pt x="1900206" y="624"/>
                  </a:lnTo>
                  <a:lnTo>
                    <a:pt x="1948445" y="2486"/>
                  </a:lnTo>
                  <a:lnTo>
                    <a:pt x="1996361" y="5571"/>
                  </a:lnTo>
                  <a:lnTo>
                    <a:pt x="2043938" y="9863"/>
                  </a:lnTo>
                  <a:lnTo>
                    <a:pt x="2091162" y="15348"/>
                  </a:lnTo>
                  <a:lnTo>
                    <a:pt x="2138016" y="22010"/>
                  </a:lnTo>
                  <a:lnTo>
                    <a:pt x="2184487" y="29834"/>
                  </a:lnTo>
                  <a:lnTo>
                    <a:pt x="2230559" y="38804"/>
                  </a:lnTo>
                  <a:lnTo>
                    <a:pt x="2276216" y="48905"/>
                  </a:lnTo>
                  <a:lnTo>
                    <a:pt x="2321443" y="60123"/>
                  </a:lnTo>
                  <a:lnTo>
                    <a:pt x="2366225" y="72441"/>
                  </a:lnTo>
                  <a:lnTo>
                    <a:pt x="2410546" y="85845"/>
                  </a:lnTo>
                  <a:lnTo>
                    <a:pt x="2454392" y="100319"/>
                  </a:lnTo>
                  <a:lnTo>
                    <a:pt x="2497748" y="115849"/>
                  </a:lnTo>
                  <a:lnTo>
                    <a:pt x="2540597" y="132418"/>
                  </a:lnTo>
                  <a:lnTo>
                    <a:pt x="2582925" y="150011"/>
                  </a:lnTo>
                  <a:lnTo>
                    <a:pt x="2624716" y="168614"/>
                  </a:lnTo>
                  <a:lnTo>
                    <a:pt x="2665955" y="188211"/>
                  </a:lnTo>
                  <a:lnTo>
                    <a:pt x="2706628" y="208787"/>
                  </a:lnTo>
                  <a:lnTo>
                    <a:pt x="2746718" y="230326"/>
                  </a:lnTo>
                  <a:lnTo>
                    <a:pt x="2786210" y="252814"/>
                  </a:lnTo>
                  <a:lnTo>
                    <a:pt x="2825090" y="276235"/>
                  </a:lnTo>
                  <a:lnTo>
                    <a:pt x="2863341" y="300573"/>
                  </a:lnTo>
                  <a:lnTo>
                    <a:pt x="2900950" y="325815"/>
                  </a:lnTo>
                  <a:lnTo>
                    <a:pt x="2937899" y="351943"/>
                  </a:lnTo>
                  <a:lnTo>
                    <a:pt x="2974175" y="378944"/>
                  </a:lnTo>
                  <a:lnTo>
                    <a:pt x="3009762" y="406801"/>
                  </a:lnTo>
                  <a:lnTo>
                    <a:pt x="3044644" y="435500"/>
                  </a:lnTo>
                  <a:lnTo>
                    <a:pt x="3078807" y="465025"/>
                  </a:lnTo>
                  <a:lnTo>
                    <a:pt x="3112235" y="495361"/>
                  </a:lnTo>
                  <a:lnTo>
                    <a:pt x="3144913" y="526493"/>
                  </a:lnTo>
                  <a:lnTo>
                    <a:pt x="3176826" y="558406"/>
                  </a:lnTo>
                  <a:lnTo>
                    <a:pt x="3207958" y="591084"/>
                  </a:lnTo>
                  <a:lnTo>
                    <a:pt x="3238294" y="624512"/>
                  </a:lnTo>
                  <a:lnTo>
                    <a:pt x="3267819" y="658675"/>
                  </a:lnTo>
                  <a:lnTo>
                    <a:pt x="3296518" y="693557"/>
                  </a:lnTo>
                  <a:lnTo>
                    <a:pt x="3324375" y="729144"/>
                  </a:lnTo>
                  <a:lnTo>
                    <a:pt x="3351376" y="765420"/>
                  </a:lnTo>
                  <a:lnTo>
                    <a:pt x="3377504" y="802369"/>
                  </a:lnTo>
                  <a:lnTo>
                    <a:pt x="3402746" y="839978"/>
                  </a:lnTo>
                  <a:lnTo>
                    <a:pt x="3427084" y="878229"/>
                  </a:lnTo>
                  <a:lnTo>
                    <a:pt x="3450505" y="917109"/>
                  </a:lnTo>
                  <a:lnTo>
                    <a:pt x="3472993" y="956601"/>
                  </a:lnTo>
                  <a:lnTo>
                    <a:pt x="3494532" y="996691"/>
                  </a:lnTo>
                  <a:lnTo>
                    <a:pt x="3515108" y="1037364"/>
                  </a:lnTo>
                  <a:lnTo>
                    <a:pt x="3534705" y="1078603"/>
                  </a:lnTo>
                  <a:lnTo>
                    <a:pt x="3553308" y="1120394"/>
                  </a:lnTo>
                  <a:lnTo>
                    <a:pt x="3570901" y="1162722"/>
                  </a:lnTo>
                  <a:lnTo>
                    <a:pt x="3587470" y="1205571"/>
                  </a:lnTo>
                  <a:lnTo>
                    <a:pt x="3603000" y="1248927"/>
                  </a:lnTo>
                  <a:lnTo>
                    <a:pt x="3617474" y="1292773"/>
                  </a:lnTo>
                  <a:lnTo>
                    <a:pt x="3630878" y="1337094"/>
                  </a:lnTo>
                  <a:lnTo>
                    <a:pt x="3643196" y="1381876"/>
                  </a:lnTo>
                  <a:lnTo>
                    <a:pt x="3654414" y="1427103"/>
                  </a:lnTo>
                  <a:lnTo>
                    <a:pt x="3664515" y="1472760"/>
                  </a:lnTo>
                  <a:lnTo>
                    <a:pt x="3673485" y="1518832"/>
                  </a:lnTo>
                  <a:lnTo>
                    <a:pt x="3681309" y="1565303"/>
                  </a:lnTo>
                  <a:lnTo>
                    <a:pt x="3687971" y="1612157"/>
                  </a:lnTo>
                  <a:lnTo>
                    <a:pt x="3693456" y="1659381"/>
                  </a:lnTo>
                  <a:lnTo>
                    <a:pt x="3697748" y="1706958"/>
                  </a:lnTo>
                  <a:lnTo>
                    <a:pt x="3700833" y="1754874"/>
                  </a:lnTo>
                  <a:lnTo>
                    <a:pt x="3702695" y="1803113"/>
                  </a:lnTo>
                  <a:lnTo>
                    <a:pt x="3703320" y="1851660"/>
                  </a:lnTo>
                  <a:lnTo>
                    <a:pt x="3702695" y="1900206"/>
                  </a:lnTo>
                  <a:lnTo>
                    <a:pt x="3700833" y="1948445"/>
                  </a:lnTo>
                  <a:lnTo>
                    <a:pt x="3697748" y="1996361"/>
                  </a:lnTo>
                  <a:lnTo>
                    <a:pt x="3693456" y="2043938"/>
                  </a:lnTo>
                  <a:lnTo>
                    <a:pt x="3687971" y="2091162"/>
                  </a:lnTo>
                  <a:lnTo>
                    <a:pt x="3681309" y="2138016"/>
                  </a:lnTo>
                  <a:lnTo>
                    <a:pt x="3673485" y="2184487"/>
                  </a:lnTo>
                  <a:lnTo>
                    <a:pt x="3664515" y="2230559"/>
                  </a:lnTo>
                  <a:lnTo>
                    <a:pt x="3654414" y="2276216"/>
                  </a:lnTo>
                  <a:lnTo>
                    <a:pt x="3643196" y="2321443"/>
                  </a:lnTo>
                  <a:lnTo>
                    <a:pt x="3630878" y="2366225"/>
                  </a:lnTo>
                  <a:lnTo>
                    <a:pt x="3617474" y="2410546"/>
                  </a:lnTo>
                  <a:lnTo>
                    <a:pt x="3603000" y="2454392"/>
                  </a:lnTo>
                  <a:lnTo>
                    <a:pt x="3587470" y="2497748"/>
                  </a:lnTo>
                  <a:lnTo>
                    <a:pt x="3570901" y="2540597"/>
                  </a:lnTo>
                  <a:lnTo>
                    <a:pt x="3553308" y="2582925"/>
                  </a:lnTo>
                  <a:lnTo>
                    <a:pt x="3534705" y="2624716"/>
                  </a:lnTo>
                  <a:lnTo>
                    <a:pt x="3515108" y="2665955"/>
                  </a:lnTo>
                  <a:lnTo>
                    <a:pt x="3494532" y="2706628"/>
                  </a:lnTo>
                  <a:lnTo>
                    <a:pt x="3472993" y="2746718"/>
                  </a:lnTo>
                  <a:lnTo>
                    <a:pt x="3450505" y="2786210"/>
                  </a:lnTo>
                  <a:lnTo>
                    <a:pt x="3427084" y="2825090"/>
                  </a:lnTo>
                  <a:lnTo>
                    <a:pt x="3402746" y="2863341"/>
                  </a:lnTo>
                  <a:lnTo>
                    <a:pt x="3377504" y="2900950"/>
                  </a:lnTo>
                  <a:lnTo>
                    <a:pt x="3351376" y="2937899"/>
                  </a:lnTo>
                  <a:lnTo>
                    <a:pt x="3324375" y="2974175"/>
                  </a:lnTo>
                  <a:lnTo>
                    <a:pt x="3296518" y="3009762"/>
                  </a:lnTo>
                  <a:lnTo>
                    <a:pt x="3267819" y="3044644"/>
                  </a:lnTo>
                  <a:lnTo>
                    <a:pt x="3238294" y="3078807"/>
                  </a:lnTo>
                  <a:lnTo>
                    <a:pt x="3207958" y="3112235"/>
                  </a:lnTo>
                  <a:lnTo>
                    <a:pt x="3176826" y="3144913"/>
                  </a:lnTo>
                  <a:lnTo>
                    <a:pt x="3144913" y="3176826"/>
                  </a:lnTo>
                  <a:lnTo>
                    <a:pt x="3112235" y="3207958"/>
                  </a:lnTo>
                  <a:lnTo>
                    <a:pt x="3078807" y="3238294"/>
                  </a:lnTo>
                  <a:lnTo>
                    <a:pt x="3044644" y="3267819"/>
                  </a:lnTo>
                  <a:lnTo>
                    <a:pt x="3009762" y="3296518"/>
                  </a:lnTo>
                  <a:lnTo>
                    <a:pt x="2974175" y="3324375"/>
                  </a:lnTo>
                  <a:lnTo>
                    <a:pt x="2937899" y="3351376"/>
                  </a:lnTo>
                  <a:lnTo>
                    <a:pt x="2900950" y="3377504"/>
                  </a:lnTo>
                  <a:lnTo>
                    <a:pt x="2863341" y="3402746"/>
                  </a:lnTo>
                  <a:lnTo>
                    <a:pt x="2825090" y="3427084"/>
                  </a:lnTo>
                  <a:lnTo>
                    <a:pt x="2786210" y="3450505"/>
                  </a:lnTo>
                  <a:lnTo>
                    <a:pt x="2746718" y="3472993"/>
                  </a:lnTo>
                  <a:lnTo>
                    <a:pt x="2706628" y="3494532"/>
                  </a:lnTo>
                  <a:lnTo>
                    <a:pt x="2665955" y="3515108"/>
                  </a:lnTo>
                  <a:lnTo>
                    <a:pt x="2624716" y="3534705"/>
                  </a:lnTo>
                  <a:lnTo>
                    <a:pt x="2582925" y="3553308"/>
                  </a:lnTo>
                  <a:lnTo>
                    <a:pt x="2540597" y="3570901"/>
                  </a:lnTo>
                  <a:lnTo>
                    <a:pt x="2497748" y="3587470"/>
                  </a:lnTo>
                  <a:lnTo>
                    <a:pt x="2454392" y="3603000"/>
                  </a:lnTo>
                  <a:lnTo>
                    <a:pt x="2410546" y="3617474"/>
                  </a:lnTo>
                  <a:lnTo>
                    <a:pt x="2366225" y="3630878"/>
                  </a:lnTo>
                  <a:lnTo>
                    <a:pt x="2321443" y="3643196"/>
                  </a:lnTo>
                  <a:lnTo>
                    <a:pt x="2276216" y="3654414"/>
                  </a:lnTo>
                  <a:lnTo>
                    <a:pt x="2230559" y="3664515"/>
                  </a:lnTo>
                  <a:lnTo>
                    <a:pt x="2184487" y="3673485"/>
                  </a:lnTo>
                  <a:lnTo>
                    <a:pt x="2138016" y="3681309"/>
                  </a:lnTo>
                  <a:lnTo>
                    <a:pt x="2091162" y="3687971"/>
                  </a:lnTo>
                  <a:lnTo>
                    <a:pt x="2043938" y="3693456"/>
                  </a:lnTo>
                  <a:lnTo>
                    <a:pt x="1996361" y="3697748"/>
                  </a:lnTo>
                  <a:lnTo>
                    <a:pt x="1948445" y="3700833"/>
                  </a:lnTo>
                  <a:lnTo>
                    <a:pt x="1900206" y="3702695"/>
                  </a:lnTo>
                  <a:lnTo>
                    <a:pt x="1851659" y="3703320"/>
                  </a:lnTo>
                  <a:lnTo>
                    <a:pt x="1803113" y="3702695"/>
                  </a:lnTo>
                  <a:lnTo>
                    <a:pt x="1754874" y="3700833"/>
                  </a:lnTo>
                  <a:lnTo>
                    <a:pt x="1706958" y="3697748"/>
                  </a:lnTo>
                  <a:lnTo>
                    <a:pt x="1659381" y="3693456"/>
                  </a:lnTo>
                  <a:lnTo>
                    <a:pt x="1612157" y="3687971"/>
                  </a:lnTo>
                  <a:lnTo>
                    <a:pt x="1565303" y="3681309"/>
                  </a:lnTo>
                  <a:lnTo>
                    <a:pt x="1518832" y="3673485"/>
                  </a:lnTo>
                  <a:lnTo>
                    <a:pt x="1472760" y="3664515"/>
                  </a:lnTo>
                  <a:lnTo>
                    <a:pt x="1427103" y="3654414"/>
                  </a:lnTo>
                  <a:lnTo>
                    <a:pt x="1381876" y="3643196"/>
                  </a:lnTo>
                  <a:lnTo>
                    <a:pt x="1337094" y="3630878"/>
                  </a:lnTo>
                  <a:lnTo>
                    <a:pt x="1292773" y="3617474"/>
                  </a:lnTo>
                  <a:lnTo>
                    <a:pt x="1248927" y="3603000"/>
                  </a:lnTo>
                  <a:lnTo>
                    <a:pt x="1205571" y="3587470"/>
                  </a:lnTo>
                  <a:lnTo>
                    <a:pt x="1162722" y="3570901"/>
                  </a:lnTo>
                  <a:lnTo>
                    <a:pt x="1120394" y="3553308"/>
                  </a:lnTo>
                  <a:lnTo>
                    <a:pt x="1078603" y="3534705"/>
                  </a:lnTo>
                  <a:lnTo>
                    <a:pt x="1037364" y="3515108"/>
                  </a:lnTo>
                  <a:lnTo>
                    <a:pt x="996691" y="3494532"/>
                  </a:lnTo>
                  <a:lnTo>
                    <a:pt x="956601" y="3472993"/>
                  </a:lnTo>
                  <a:lnTo>
                    <a:pt x="917109" y="3450505"/>
                  </a:lnTo>
                  <a:lnTo>
                    <a:pt x="878229" y="3427084"/>
                  </a:lnTo>
                  <a:lnTo>
                    <a:pt x="839978" y="3402746"/>
                  </a:lnTo>
                  <a:lnTo>
                    <a:pt x="802369" y="3377504"/>
                  </a:lnTo>
                  <a:lnTo>
                    <a:pt x="765420" y="3351376"/>
                  </a:lnTo>
                  <a:lnTo>
                    <a:pt x="729144" y="3324375"/>
                  </a:lnTo>
                  <a:lnTo>
                    <a:pt x="693557" y="3296518"/>
                  </a:lnTo>
                  <a:lnTo>
                    <a:pt x="658675" y="3267819"/>
                  </a:lnTo>
                  <a:lnTo>
                    <a:pt x="624512" y="3238294"/>
                  </a:lnTo>
                  <a:lnTo>
                    <a:pt x="591084" y="3207958"/>
                  </a:lnTo>
                  <a:lnTo>
                    <a:pt x="558406" y="3176826"/>
                  </a:lnTo>
                  <a:lnTo>
                    <a:pt x="526493" y="3144913"/>
                  </a:lnTo>
                  <a:lnTo>
                    <a:pt x="495361" y="3112235"/>
                  </a:lnTo>
                  <a:lnTo>
                    <a:pt x="465025" y="3078807"/>
                  </a:lnTo>
                  <a:lnTo>
                    <a:pt x="435500" y="3044644"/>
                  </a:lnTo>
                  <a:lnTo>
                    <a:pt x="406801" y="3009762"/>
                  </a:lnTo>
                  <a:lnTo>
                    <a:pt x="378944" y="2974175"/>
                  </a:lnTo>
                  <a:lnTo>
                    <a:pt x="351943" y="2937899"/>
                  </a:lnTo>
                  <a:lnTo>
                    <a:pt x="325815" y="2900950"/>
                  </a:lnTo>
                  <a:lnTo>
                    <a:pt x="300573" y="2863341"/>
                  </a:lnTo>
                  <a:lnTo>
                    <a:pt x="276235" y="2825090"/>
                  </a:lnTo>
                  <a:lnTo>
                    <a:pt x="252814" y="2786210"/>
                  </a:lnTo>
                  <a:lnTo>
                    <a:pt x="230326" y="2746718"/>
                  </a:lnTo>
                  <a:lnTo>
                    <a:pt x="208787" y="2706628"/>
                  </a:lnTo>
                  <a:lnTo>
                    <a:pt x="188211" y="2665955"/>
                  </a:lnTo>
                  <a:lnTo>
                    <a:pt x="168614" y="2624716"/>
                  </a:lnTo>
                  <a:lnTo>
                    <a:pt x="150011" y="2582925"/>
                  </a:lnTo>
                  <a:lnTo>
                    <a:pt x="132418" y="2540597"/>
                  </a:lnTo>
                  <a:lnTo>
                    <a:pt x="115849" y="2497748"/>
                  </a:lnTo>
                  <a:lnTo>
                    <a:pt x="100319" y="2454392"/>
                  </a:lnTo>
                  <a:lnTo>
                    <a:pt x="85845" y="2410546"/>
                  </a:lnTo>
                  <a:lnTo>
                    <a:pt x="72441" y="2366225"/>
                  </a:lnTo>
                  <a:lnTo>
                    <a:pt x="60123" y="2321443"/>
                  </a:lnTo>
                  <a:lnTo>
                    <a:pt x="48905" y="2276216"/>
                  </a:lnTo>
                  <a:lnTo>
                    <a:pt x="38804" y="2230559"/>
                  </a:lnTo>
                  <a:lnTo>
                    <a:pt x="29834" y="2184487"/>
                  </a:lnTo>
                  <a:lnTo>
                    <a:pt x="22010" y="2138016"/>
                  </a:lnTo>
                  <a:lnTo>
                    <a:pt x="15348" y="2091162"/>
                  </a:lnTo>
                  <a:lnTo>
                    <a:pt x="9863" y="2043938"/>
                  </a:lnTo>
                  <a:lnTo>
                    <a:pt x="5571" y="1996361"/>
                  </a:lnTo>
                  <a:lnTo>
                    <a:pt x="2486" y="1948445"/>
                  </a:lnTo>
                  <a:lnTo>
                    <a:pt x="624" y="1900206"/>
                  </a:lnTo>
                  <a:lnTo>
                    <a:pt x="0" y="1851660"/>
                  </a:lnTo>
                  <a:close/>
                </a:path>
                <a:path w="3703320" h="3703320">
                  <a:moveTo>
                    <a:pt x="374903" y="1859279"/>
                  </a:moveTo>
                  <a:lnTo>
                    <a:pt x="375665" y="1811337"/>
                  </a:lnTo>
                  <a:lnTo>
                    <a:pt x="377933" y="1763774"/>
                  </a:lnTo>
                  <a:lnTo>
                    <a:pt x="381684" y="1716615"/>
                  </a:lnTo>
                  <a:lnTo>
                    <a:pt x="386897" y="1669882"/>
                  </a:lnTo>
                  <a:lnTo>
                    <a:pt x="393548" y="1623598"/>
                  </a:lnTo>
                  <a:lnTo>
                    <a:pt x="401613" y="1577787"/>
                  </a:lnTo>
                  <a:lnTo>
                    <a:pt x="411071" y="1532472"/>
                  </a:lnTo>
                  <a:lnTo>
                    <a:pt x="421897" y="1487674"/>
                  </a:lnTo>
                  <a:lnTo>
                    <a:pt x="434070" y="1443418"/>
                  </a:lnTo>
                  <a:lnTo>
                    <a:pt x="447565" y="1399727"/>
                  </a:lnTo>
                  <a:lnTo>
                    <a:pt x="462360" y="1356622"/>
                  </a:lnTo>
                  <a:lnTo>
                    <a:pt x="478433" y="1314128"/>
                  </a:lnTo>
                  <a:lnTo>
                    <a:pt x="495759" y="1272267"/>
                  </a:lnTo>
                  <a:lnTo>
                    <a:pt x="514316" y="1231063"/>
                  </a:lnTo>
                  <a:lnTo>
                    <a:pt x="534081" y="1190537"/>
                  </a:lnTo>
                  <a:lnTo>
                    <a:pt x="555032" y="1150714"/>
                  </a:lnTo>
                  <a:lnTo>
                    <a:pt x="577144" y="1111616"/>
                  </a:lnTo>
                  <a:lnTo>
                    <a:pt x="600395" y="1073267"/>
                  </a:lnTo>
                  <a:lnTo>
                    <a:pt x="624763" y="1035688"/>
                  </a:lnTo>
                  <a:lnTo>
                    <a:pt x="650223" y="998904"/>
                  </a:lnTo>
                  <a:lnTo>
                    <a:pt x="676754" y="962937"/>
                  </a:lnTo>
                  <a:lnTo>
                    <a:pt x="704331" y="927811"/>
                  </a:lnTo>
                  <a:lnTo>
                    <a:pt x="732933" y="893547"/>
                  </a:lnTo>
                  <a:lnTo>
                    <a:pt x="762536" y="860170"/>
                  </a:lnTo>
                  <a:lnTo>
                    <a:pt x="793117" y="827701"/>
                  </a:lnTo>
                  <a:lnTo>
                    <a:pt x="824653" y="796165"/>
                  </a:lnTo>
                  <a:lnTo>
                    <a:pt x="857122" y="765584"/>
                  </a:lnTo>
                  <a:lnTo>
                    <a:pt x="890499" y="735981"/>
                  </a:lnTo>
                  <a:lnTo>
                    <a:pt x="924763" y="707379"/>
                  </a:lnTo>
                  <a:lnTo>
                    <a:pt x="959889" y="679802"/>
                  </a:lnTo>
                  <a:lnTo>
                    <a:pt x="995856" y="653271"/>
                  </a:lnTo>
                  <a:lnTo>
                    <a:pt x="1032640" y="627811"/>
                  </a:lnTo>
                  <a:lnTo>
                    <a:pt x="1070219" y="603443"/>
                  </a:lnTo>
                  <a:lnTo>
                    <a:pt x="1108568" y="580192"/>
                  </a:lnTo>
                  <a:lnTo>
                    <a:pt x="1147666" y="558080"/>
                  </a:lnTo>
                  <a:lnTo>
                    <a:pt x="1187489" y="537129"/>
                  </a:lnTo>
                  <a:lnTo>
                    <a:pt x="1228015" y="517364"/>
                  </a:lnTo>
                  <a:lnTo>
                    <a:pt x="1269219" y="498807"/>
                  </a:lnTo>
                  <a:lnTo>
                    <a:pt x="1311080" y="481481"/>
                  </a:lnTo>
                  <a:lnTo>
                    <a:pt x="1353574" y="465408"/>
                  </a:lnTo>
                  <a:lnTo>
                    <a:pt x="1396679" y="450613"/>
                  </a:lnTo>
                  <a:lnTo>
                    <a:pt x="1440370" y="437118"/>
                  </a:lnTo>
                  <a:lnTo>
                    <a:pt x="1484626" y="424945"/>
                  </a:lnTo>
                  <a:lnTo>
                    <a:pt x="1529424" y="414119"/>
                  </a:lnTo>
                  <a:lnTo>
                    <a:pt x="1574739" y="404661"/>
                  </a:lnTo>
                  <a:lnTo>
                    <a:pt x="1620550" y="396596"/>
                  </a:lnTo>
                  <a:lnTo>
                    <a:pt x="1666834" y="389945"/>
                  </a:lnTo>
                  <a:lnTo>
                    <a:pt x="1713567" y="384732"/>
                  </a:lnTo>
                  <a:lnTo>
                    <a:pt x="1760726" y="380981"/>
                  </a:lnTo>
                  <a:lnTo>
                    <a:pt x="1808289" y="378713"/>
                  </a:lnTo>
                  <a:lnTo>
                    <a:pt x="1856231" y="377951"/>
                  </a:lnTo>
                  <a:lnTo>
                    <a:pt x="1904174" y="378713"/>
                  </a:lnTo>
                  <a:lnTo>
                    <a:pt x="1951737" y="380981"/>
                  </a:lnTo>
                  <a:lnTo>
                    <a:pt x="1998896" y="384732"/>
                  </a:lnTo>
                  <a:lnTo>
                    <a:pt x="2045629" y="389945"/>
                  </a:lnTo>
                  <a:lnTo>
                    <a:pt x="2091913" y="396596"/>
                  </a:lnTo>
                  <a:lnTo>
                    <a:pt x="2137724" y="404661"/>
                  </a:lnTo>
                  <a:lnTo>
                    <a:pt x="2183039" y="414119"/>
                  </a:lnTo>
                  <a:lnTo>
                    <a:pt x="2227837" y="424945"/>
                  </a:lnTo>
                  <a:lnTo>
                    <a:pt x="2272093" y="437118"/>
                  </a:lnTo>
                  <a:lnTo>
                    <a:pt x="2315784" y="450613"/>
                  </a:lnTo>
                  <a:lnTo>
                    <a:pt x="2358889" y="465408"/>
                  </a:lnTo>
                  <a:lnTo>
                    <a:pt x="2401383" y="481481"/>
                  </a:lnTo>
                  <a:lnTo>
                    <a:pt x="2443244" y="498807"/>
                  </a:lnTo>
                  <a:lnTo>
                    <a:pt x="2484448" y="517364"/>
                  </a:lnTo>
                  <a:lnTo>
                    <a:pt x="2524974" y="537129"/>
                  </a:lnTo>
                  <a:lnTo>
                    <a:pt x="2564797" y="558080"/>
                  </a:lnTo>
                  <a:lnTo>
                    <a:pt x="2603895" y="580192"/>
                  </a:lnTo>
                  <a:lnTo>
                    <a:pt x="2642244" y="603443"/>
                  </a:lnTo>
                  <a:lnTo>
                    <a:pt x="2679823" y="627811"/>
                  </a:lnTo>
                  <a:lnTo>
                    <a:pt x="2716607" y="653271"/>
                  </a:lnTo>
                  <a:lnTo>
                    <a:pt x="2752574" y="679802"/>
                  </a:lnTo>
                  <a:lnTo>
                    <a:pt x="2787700" y="707379"/>
                  </a:lnTo>
                  <a:lnTo>
                    <a:pt x="2821964" y="735981"/>
                  </a:lnTo>
                  <a:lnTo>
                    <a:pt x="2855341" y="765584"/>
                  </a:lnTo>
                  <a:lnTo>
                    <a:pt x="2887810" y="796165"/>
                  </a:lnTo>
                  <a:lnTo>
                    <a:pt x="2919346" y="827701"/>
                  </a:lnTo>
                  <a:lnTo>
                    <a:pt x="2949927" y="860170"/>
                  </a:lnTo>
                  <a:lnTo>
                    <a:pt x="2979530" y="893547"/>
                  </a:lnTo>
                  <a:lnTo>
                    <a:pt x="3008132" y="927811"/>
                  </a:lnTo>
                  <a:lnTo>
                    <a:pt x="3035709" y="962937"/>
                  </a:lnTo>
                  <a:lnTo>
                    <a:pt x="3062240" y="998904"/>
                  </a:lnTo>
                  <a:lnTo>
                    <a:pt x="3087700" y="1035688"/>
                  </a:lnTo>
                  <a:lnTo>
                    <a:pt x="3112068" y="1073267"/>
                  </a:lnTo>
                  <a:lnTo>
                    <a:pt x="3135319" y="1111616"/>
                  </a:lnTo>
                  <a:lnTo>
                    <a:pt x="3157431" y="1150714"/>
                  </a:lnTo>
                  <a:lnTo>
                    <a:pt x="3178382" y="1190537"/>
                  </a:lnTo>
                  <a:lnTo>
                    <a:pt x="3198147" y="1231063"/>
                  </a:lnTo>
                  <a:lnTo>
                    <a:pt x="3216704" y="1272267"/>
                  </a:lnTo>
                  <a:lnTo>
                    <a:pt x="3234030" y="1314128"/>
                  </a:lnTo>
                  <a:lnTo>
                    <a:pt x="3250103" y="1356622"/>
                  </a:lnTo>
                  <a:lnTo>
                    <a:pt x="3264898" y="1399727"/>
                  </a:lnTo>
                  <a:lnTo>
                    <a:pt x="3278393" y="1443418"/>
                  </a:lnTo>
                  <a:lnTo>
                    <a:pt x="3290566" y="1487674"/>
                  </a:lnTo>
                  <a:lnTo>
                    <a:pt x="3301392" y="1532472"/>
                  </a:lnTo>
                  <a:lnTo>
                    <a:pt x="3310850" y="1577787"/>
                  </a:lnTo>
                  <a:lnTo>
                    <a:pt x="3318915" y="1623598"/>
                  </a:lnTo>
                  <a:lnTo>
                    <a:pt x="3325566" y="1669882"/>
                  </a:lnTo>
                  <a:lnTo>
                    <a:pt x="3330779" y="1716615"/>
                  </a:lnTo>
                  <a:lnTo>
                    <a:pt x="3334530" y="1763774"/>
                  </a:lnTo>
                  <a:lnTo>
                    <a:pt x="3336798" y="1811337"/>
                  </a:lnTo>
                  <a:lnTo>
                    <a:pt x="3337559" y="1859279"/>
                  </a:lnTo>
                  <a:lnTo>
                    <a:pt x="3336798" y="1907222"/>
                  </a:lnTo>
                  <a:lnTo>
                    <a:pt x="3334530" y="1954785"/>
                  </a:lnTo>
                  <a:lnTo>
                    <a:pt x="3330779" y="2001944"/>
                  </a:lnTo>
                  <a:lnTo>
                    <a:pt x="3325566" y="2048677"/>
                  </a:lnTo>
                  <a:lnTo>
                    <a:pt x="3318915" y="2094961"/>
                  </a:lnTo>
                  <a:lnTo>
                    <a:pt x="3310850" y="2140772"/>
                  </a:lnTo>
                  <a:lnTo>
                    <a:pt x="3301392" y="2186087"/>
                  </a:lnTo>
                  <a:lnTo>
                    <a:pt x="3290566" y="2230885"/>
                  </a:lnTo>
                  <a:lnTo>
                    <a:pt x="3278393" y="2275141"/>
                  </a:lnTo>
                  <a:lnTo>
                    <a:pt x="3264898" y="2318832"/>
                  </a:lnTo>
                  <a:lnTo>
                    <a:pt x="3250103" y="2361937"/>
                  </a:lnTo>
                  <a:lnTo>
                    <a:pt x="3234030" y="2404431"/>
                  </a:lnTo>
                  <a:lnTo>
                    <a:pt x="3216704" y="2446292"/>
                  </a:lnTo>
                  <a:lnTo>
                    <a:pt x="3198147" y="2487496"/>
                  </a:lnTo>
                  <a:lnTo>
                    <a:pt x="3178382" y="2528022"/>
                  </a:lnTo>
                  <a:lnTo>
                    <a:pt x="3157431" y="2567845"/>
                  </a:lnTo>
                  <a:lnTo>
                    <a:pt x="3135319" y="2606943"/>
                  </a:lnTo>
                  <a:lnTo>
                    <a:pt x="3112068" y="2645292"/>
                  </a:lnTo>
                  <a:lnTo>
                    <a:pt x="3087700" y="2682871"/>
                  </a:lnTo>
                  <a:lnTo>
                    <a:pt x="3062240" y="2719655"/>
                  </a:lnTo>
                  <a:lnTo>
                    <a:pt x="3035709" y="2755622"/>
                  </a:lnTo>
                  <a:lnTo>
                    <a:pt x="3008132" y="2790748"/>
                  </a:lnTo>
                  <a:lnTo>
                    <a:pt x="2979530" y="2825012"/>
                  </a:lnTo>
                  <a:lnTo>
                    <a:pt x="2949927" y="2858389"/>
                  </a:lnTo>
                  <a:lnTo>
                    <a:pt x="2919346" y="2890858"/>
                  </a:lnTo>
                  <a:lnTo>
                    <a:pt x="2887810" y="2922394"/>
                  </a:lnTo>
                  <a:lnTo>
                    <a:pt x="2855341" y="2952975"/>
                  </a:lnTo>
                  <a:lnTo>
                    <a:pt x="2821964" y="2982578"/>
                  </a:lnTo>
                  <a:lnTo>
                    <a:pt x="2787700" y="3011180"/>
                  </a:lnTo>
                  <a:lnTo>
                    <a:pt x="2752574" y="3038757"/>
                  </a:lnTo>
                  <a:lnTo>
                    <a:pt x="2716607" y="3065288"/>
                  </a:lnTo>
                  <a:lnTo>
                    <a:pt x="2679823" y="3090748"/>
                  </a:lnTo>
                  <a:lnTo>
                    <a:pt x="2642244" y="3115116"/>
                  </a:lnTo>
                  <a:lnTo>
                    <a:pt x="2603895" y="3138367"/>
                  </a:lnTo>
                  <a:lnTo>
                    <a:pt x="2564797" y="3160479"/>
                  </a:lnTo>
                  <a:lnTo>
                    <a:pt x="2524974" y="3181430"/>
                  </a:lnTo>
                  <a:lnTo>
                    <a:pt x="2484448" y="3201195"/>
                  </a:lnTo>
                  <a:lnTo>
                    <a:pt x="2443244" y="3219752"/>
                  </a:lnTo>
                  <a:lnTo>
                    <a:pt x="2401383" y="3237078"/>
                  </a:lnTo>
                  <a:lnTo>
                    <a:pt x="2358889" y="3253151"/>
                  </a:lnTo>
                  <a:lnTo>
                    <a:pt x="2315784" y="3267946"/>
                  </a:lnTo>
                  <a:lnTo>
                    <a:pt x="2272093" y="3281441"/>
                  </a:lnTo>
                  <a:lnTo>
                    <a:pt x="2227837" y="3293614"/>
                  </a:lnTo>
                  <a:lnTo>
                    <a:pt x="2183039" y="3304440"/>
                  </a:lnTo>
                  <a:lnTo>
                    <a:pt x="2137724" y="3313898"/>
                  </a:lnTo>
                  <a:lnTo>
                    <a:pt x="2091913" y="3321963"/>
                  </a:lnTo>
                  <a:lnTo>
                    <a:pt x="2045629" y="3328614"/>
                  </a:lnTo>
                  <a:lnTo>
                    <a:pt x="1998896" y="3333827"/>
                  </a:lnTo>
                  <a:lnTo>
                    <a:pt x="1951737" y="3337578"/>
                  </a:lnTo>
                  <a:lnTo>
                    <a:pt x="1904174" y="3339846"/>
                  </a:lnTo>
                  <a:lnTo>
                    <a:pt x="1856231" y="3340607"/>
                  </a:lnTo>
                  <a:lnTo>
                    <a:pt x="1808289" y="3339846"/>
                  </a:lnTo>
                  <a:lnTo>
                    <a:pt x="1760726" y="3337578"/>
                  </a:lnTo>
                  <a:lnTo>
                    <a:pt x="1713567" y="3333827"/>
                  </a:lnTo>
                  <a:lnTo>
                    <a:pt x="1666834" y="3328614"/>
                  </a:lnTo>
                  <a:lnTo>
                    <a:pt x="1620550" y="3321963"/>
                  </a:lnTo>
                  <a:lnTo>
                    <a:pt x="1574739" y="3313898"/>
                  </a:lnTo>
                  <a:lnTo>
                    <a:pt x="1529424" y="3304440"/>
                  </a:lnTo>
                  <a:lnTo>
                    <a:pt x="1484626" y="3293614"/>
                  </a:lnTo>
                  <a:lnTo>
                    <a:pt x="1440370" y="3281441"/>
                  </a:lnTo>
                  <a:lnTo>
                    <a:pt x="1396679" y="3267946"/>
                  </a:lnTo>
                  <a:lnTo>
                    <a:pt x="1353574" y="3253151"/>
                  </a:lnTo>
                  <a:lnTo>
                    <a:pt x="1311080" y="3237078"/>
                  </a:lnTo>
                  <a:lnTo>
                    <a:pt x="1269219" y="3219752"/>
                  </a:lnTo>
                  <a:lnTo>
                    <a:pt x="1228015" y="3201195"/>
                  </a:lnTo>
                  <a:lnTo>
                    <a:pt x="1187489" y="3181430"/>
                  </a:lnTo>
                  <a:lnTo>
                    <a:pt x="1147666" y="3160479"/>
                  </a:lnTo>
                  <a:lnTo>
                    <a:pt x="1108568" y="3138367"/>
                  </a:lnTo>
                  <a:lnTo>
                    <a:pt x="1070219" y="3115116"/>
                  </a:lnTo>
                  <a:lnTo>
                    <a:pt x="1032640" y="3090748"/>
                  </a:lnTo>
                  <a:lnTo>
                    <a:pt x="995856" y="3065288"/>
                  </a:lnTo>
                  <a:lnTo>
                    <a:pt x="959889" y="3038757"/>
                  </a:lnTo>
                  <a:lnTo>
                    <a:pt x="924763" y="3011180"/>
                  </a:lnTo>
                  <a:lnTo>
                    <a:pt x="890499" y="2982578"/>
                  </a:lnTo>
                  <a:lnTo>
                    <a:pt x="857122" y="2952975"/>
                  </a:lnTo>
                  <a:lnTo>
                    <a:pt x="824653" y="2922394"/>
                  </a:lnTo>
                  <a:lnTo>
                    <a:pt x="793117" y="2890858"/>
                  </a:lnTo>
                  <a:lnTo>
                    <a:pt x="762536" y="2858389"/>
                  </a:lnTo>
                  <a:lnTo>
                    <a:pt x="732933" y="2825012"/>
                  </a:lnTo>
                  <a:lnTo>
                    <a:pt x="704331" y="2790748"/>
                  </a:lnTo>
                  <a:lnTo>
                    <a:pt x="676754" y="2755622"/>
                  </a:lnTo>
                  <a:lnTo>
                    <a:pt x="650223" y="2719655"/>
                  </a:lnTo>
                  <a:lnTo>
                    <a:pt x="624763" y="2682871"/>
                  </a:lnTo>
                  <a:lnTo>
                    <a:pt x="600395" y="2645292"/>
                  </a:lnTo>
                  <a:lnTo>
                    <a:pt x="577144" y="2606943"/>
                  </a:lnTo>
                  <a:lnTo>
                    <a:pt x="555032" y="2567845"/>
                  </a:lnTo>
                  <a:lnTo>
                    <a:pt x="534081" y="2528022"/>
                  </a:lnTo>
                  <a:lnTo>
                    <a:pt x="514316" y="2487496"/>
                  </a:lnTo>
                  <a:lnTo>
                    <a:pt x="495759" y="2446292"/>
                  </a:lnTo>
                  <a:lnTo>
                    <a:pt x="478433" y="2404431"/>
                  </a:lnTo>
                  <a:lnTo>
                    <a:pt x="462360" y="2361937"/>
                  </a:lnTo>
                  <a:lnTo>
                    <a:pt x="447565" y="2318832"/>
                  </a:lnTo>
                  <a:lnTo>
                    <a:pt x="434070" y="2275141"/>
                  </a:lnTo>
                  <a:lnTo>
                    <a:pt x="421897" y="2230885"/>
                  </a:lnTo>
                  <a:lnTo>
                    <a:pt x="411071" y="2186087"/>
                  </a:lnTo>
                  <a:lnTo>
                    <a:pt x="401613" y="2140772"/>
                  </a:lnTo>
                  <a:lnTo>
                    <a:pt x="393548" y="2094961"/>
                  </a:lnTo>
                  <a:lnTo>
                    <a:pt x="386897" y="2048677"/>
                  </a:lnTo>
                  <a:lnTo>
                    <a:pt x="381684" y="2001944"/>
                  </a:lnTo>
                  <a:lnTo>
                    <a:pt x="377933" y="1954785"/>
                  </a:lnTo>
                  <a:lnTo>
                    <a:pt x="375665" y="1907222"/>
                  </a:lnTo>
                  <a:lnTo>
                    <a:pt x="374903" y="1859279"/>
                  </a:lnTo>
                  <a:close/>
                </a:path>
                <a:path w="3703320" h="3703320">
                  <a:moveTo>
                    <a:pt x="762000" y="1863852"/>
                  </a:moveTo>
                  <a:lnTo>
                    <a:pt x="763058" y="1815453"/>
                  </a:lnTo>
                  <a:lnTo>
                    <a:pt x="766205" y="1767596"/>
                  </a:lnTo>
                  <a:lnTo>
                    <a:pt x="771396" y="1720325"/>
                  </a:lnTo>
                  <a:lnTo>
                    <a:pt x="778587" y="1673685"/>
                  </a:lnTo>
                  <a:lnTo>
                    <a:pt x="787734" y="1627718"/>
                  </a:lnTo>
                  <a:lnTo>
                    <a:pt x="798792" y="1582471"/>
                  </a:lnTo>
                  <a:lnTo>
                    <a:pt x="811717" y="1537986"/>
                  </a:lnTo>
                  <a:lnTo>
                    <a:pt x="826465" y="1494307"/>
                  </a:lnTo>
                  <a:lnTo>
                    <a:pt x="842992" y="1451480"/>
                  </a:lnTo>
                  <a:lnTo>
                    <a:pt x="861254" y="1409549"/>
                  </a:lnTo>
                  <a:lnTo>
                    <a:pt x="881207" y="1368556"/>
                  </a:lnTo>
                  <a:lnTo>
                    <a:pt x="902806" y="1328547"/>
                  </a:lnTo>
                  <a:lnTo>
                    <a:pt x="926007" y="1289566"/>
                  </a:lnTo>
                  <a:lnTo>
                    <a:pt x="950766" y="1251657"/>
                  </a:lnTo>
                  <a:lnTo>
                    <a:pt x="977039" y="1214865"/>
                  </a:lnTo>
                  <a:lnTo>
                    <a:pt x="1004781" y="1179232"/>
                  </a:lnTo>
                  <a:lnTo>
                    <a:pt x="1033949" y="1144804"/>
                  </a:lnTo>
                  <a:lnTo>
                    <a:pt x="1064499" y="1111625"/>
                  </a:lnTo>
                  <a:lnTo>
                    <a:pt x="1096385" y="1079739"/>
                  </a:lnTo>
                  <a:lnTo>
                    <a:pt x="1129564" y="1049189"/>
                  </a:lnTo>
                  <a:lnTo>
                    <a:pt x="1163992" y="1020021"/>
                  </a:lnTo>
                  <a:lnTo>
                    <a:pt x="1199625" y="992279"/>
                  </a:lnTo>
                  <a:lnTo>
                    <a:pt x="1236417" y="966006"/>
                  </a:lnTo>
                  <a:lnTo>
                    <a:pt x="1274326" y="941247"/>
                  </a:lnTo>
                  <a:lnTo>
                    <a:pt x="1313307" y="918046"/>
                  </a:lnTo>
                  <a:lnTo>
                    <a:pt x="1353316" y="896447"/>
                  </a:lnTo>
                  <a:lnTo>
                    <a:pt x="1394309" y="876494"/>
                  </a:lnTo>
                  <a:lnTo>
                    <a:pt x="1436240" y="858232"/>
                  </a:lnTo>
                  <a:lnTo>
                    <a:pt x="1479067" y="841705"/>
                  </a:lnTo>
                  <a:lnTo>
                    <a:pt x="1522746" y="826957"/>
                  </a:lnTo>
                  <a:lnTo>
                    <a:pt x="1567231" y="814032"/>
                  </a:lnTo>
                  <a:lnTo>
                    <a:pt x="1612478" y="802974"/>
                  </a:lnTo>
                  <a:lnTo>
                    <a:pt x="1658445" y="793827"/>
                  </a:lnTo>
                  <a:lnTo>
                    <a:pt x="1705085" y="786636"/>
                  </a:lnTo>
                  <a:lnTo>
                    <a:pt x="1752356" y="781445"/>
                  </a:lnTo>
                  <a:lnTo>
                    <a:pt x="1800213" y="778298"/>
                  </a:lnTo>
                  <a:lnTo>
                    <a:pt x="1848612" y="777239"/>
                  </a:lnTo>
                  <a:lnTo>
                    <a:pt x="1897010" y="778298"/>
                  </a:lnTo>
                  <a:lnTo>
                    <a:pt x="1944867" y="781445"/>
                  </a:lnTo>
                  <a:lnTo>
                    <a:pt x="1992138" y="786636"/>
                  </a:lnTo>
                  <a:lnTo>
                    <a:pt x="2038778" y="793827"/>
                  </a:lnTo>
                  <a:lnTo>
                    <a:pt x="2084745" y="802974"/>
                  </a:lnTo>
                  <a:lnTo>
                    <a:pt x="2129992" y="814032"/>
                  </a:lnTo>
                  <a:lnTo>
                    <a:pt x="2174477" y="826957"/>
                  </a:lnTo>
                  <a:lnTo>
                    <a:pt x="2218156" y="841705"/>
                  </a:lnTo>
                  <a:lnTo>
                    <a:pt x="2260983" y="858232"/>
                  </a:lnTo>
                  <a:lnTo>
                    <a:pt x="2302914" y="876494"/>
                  </a:lnTo>
                  <a:lnTo>
                    <a:pt x="2343907" y="896447"/>
                  </a:lnTo>
                  <a:lnTo>
                    <a:pt x="2383916" y="918046"/>
                  </a:lnTo>
                  <a:lnTo>
                    <a:pt x="2422897" y="941247"/>
                  </a:lnTo>
                  <a:lnTo>
                    <a:pt x="2460806" y="966006"/>
                  </a:lnTo>
                  <a:lnTo>
                    <a:pt x="2497598" y="992279"/>
                  </a:lnTo>
                  <a:lnTo>
                    <a:pt x="2533231" y="1020021"/>
                  </a:lnTo>
                  <a:lnTo>
                    <a:pt x="2567659" y="1049189"/>
                  </a:lnTo>
                  <a:lnTo>
                    <a:pt x="2600838" y="1079739"/>
                  </a:lnTo>
                  <a:lnTo>
                    <a:pt x="2632724" y="1111625"/>
                  </a:lnTo>
                  <a:lnTo>
                    <a:pt x="2663274" y="1144804"/>
                  </a:lnTo>
                  <a:lnTo>
                    <a:pt x="2692442" y="1179232"/>
                  </a:lnTo>
                  <a:lnTo>
                    <a:pt x="2720184" y="1214865"/>
                  </a:lnTo>
                  <a:lnTo>
                    <a:pt x="2746457" y="1251657"/>
                  </a:lnTo>
                  <a:lnTo>
                    <a:pt x="2771216" y="1289566"/>
                  </a:lnTo>
                  <a:lnTo>
                    <a:pt x="2794417" y="1328547"/>
                  </a:lnTo>
                  <a:lnTo>
                    <a:pt x="2816016" y="1368556"/>
                  </a:lnTo>
                  <a:lnTo>
                    <a:pt x="2835969" y="1409549"/>
                  </a:lnTo>
                  <a:lnTo>
                    <a:pt x="2854231" y="1451480"/>
                  </a:lnTo>
                  <a:lnTo>
                    <a:pt x="2870758" y="1494307"/>
                  </a:lnTo>
                  <a:lnTo>
                    <a:pt x="2885506" y="1537986"/>
                  </a:lnTo>
                  <a:lnTo>
                    <a:pt x="2898431" y="1582471"/>
                  </a:lnTo>
                  <a:lnTo>
                    <a:pt x="2909489" y="1627718"/>
                  </a:lnTo>
                  <a:lnTo>
                    <a:pt x="2918636" y="1673685"/>
                  </a:lnTo>
                  <a:lnTo>
                    <a:pt x="2925827" y="1720325"/>
                  </a:lnTo>
                  <a:lnTo>
                    <a:pt x="2931018" y="1767596"/>
                  </a:lnTo>
                  <a:lnTo>
                    <a:pt x="2934165" y="1815453"/>
                  </a:lnTo>
                  <a:lnTo>
                    <a:pt x="2935224" y="1863852"/>
                  </a:lnTo>
                  <a:lnTo>
                    <a:pt x="2934165" y="1912250"/>
                  </a:lnTo>
                  <a:lnTo>
                    <a:pt x="2931018" y="1960107"/>
                  </a:lnTo>
                  <a:lnTo>
                    <a:pt x="2925827" y="2007378"/>
                  </a:lnTo>
                  <a:lnTo>
                    <a:pt x="2918636" y="2054018"/>
                  </a:lnTo>
                  <a:lnTo>
                    <a:pt x="2909489" y="2099985"/>
                  </a:lnTo>
                  <a:lnTo>
                    <a:pt x="2898431" y="2145232"/>
                  </a:lnTo>
                  <a:lnTo>
                    <a:pt x="2885506" y="2189717"/>
                  </a:lnTo>
                  <a:lnTo>
                    <a:pt x="2870758" y="2233396"/>
                  </a:lnTo>
                  <a:lnTo>
                    <a:pt x="2854231" y="2276223"/>
                  </a:lnTo>
                  <a:lnTo>
                    <a:pt x="2835969" y="2318154"/>
                  </a:lnTo>
                  <a:lnTo>
                    <a:pt x="2816016" y="2359147"/>
                  </a:lnTo>
                  <a:lnTo>
                    <a:pt x="2794417" y="2399156"/>
                  </a:lnTo>
                  <a:lnTo>
                    <a:pt x="2771216" y="2438137"/>
                  </a:lnTo>
                  <a:lnTo>
                    <a:pt x="2746457" y="2476046"/>
                  </a:lnTo>
                  <a:lnTo>
                    <a:pt x="2720184" y="2512838"/>
                  </a:lnTo>
                  <a:lnTo>
                    <a:pt x="2692442" y="2548471"/>
                  </a:lnTo>
                  <a:lnTo>
                    <a:pt x="2663274" y="2582899"/>
                  </a:lnTo>
                  <a:lnTo>
                    <a:pt x="2632724" y="2616078"/>
                  </a:lnTo>
                  <a:lnTo>
                    <a:pt x="2600838" y="2647964"/>
                  </a:lnTo>
                  <a:lnTo>
                    <a:pt x="2567659" y="2678514"/>
                  </a:lnTo>
                  <a:lnTo>
                    <a:pt x="2533231" y="2707682"/>
                  </a:lnTo>
                  <a:lnTo>
                    <a:pt x="2497598" y="2735424"/>
                  </a:lnTo>
                  <a:lnTo>
                    <a:pt x="2460806" y="2761697"/>
                  </a:lnTo>
                  <a:lnTo>
                    <a:pt x="2422897" y="2786456"/>
                  </a:lnTo>
                  <a:lnTo>
                    <a:pt x="2383916" y="2809657"/>
                  </a:lnTo>
                  <a:lnTo>
                    <a:pt x="2343907" y="2831256"/>
                  </a:lnTo>
                  <a:lnTo>
                    <a:pt x="2302914" y="2851209"/>
                  </a:lnTo>
                  <a:lnTo>
                    <a:pt x="2260983" y="2869471"/>
                  </a:lnTo>
                  <a:lnTo>
                    <a:pt x="2218156" y="2885998"/>
                  </a:lnTo>
                  <a:lnTo>
                    <a:pt x="2174477" y="2900746"/>
                  </a:lnTo>
                  <a:lnTo>
                    <a:pt x="2129992" y="2913671"/>
                  </a:lnTo>
                  <a:lnTo>
                    <a:pt x="2084745" y="2924729"/>
                  </a:lnTo>
                  <a:lnTo>
                    <a:pt x="2038778" y="2933876"/>
                  </a:lnTo>
                  <a:lnTo>
                    <a:pt x="1992138" y="2941067"/>
                  </a:lnTo>
                  <a:lnTo>
                    <a:pt x="1944867" y="2946258"/>
                  </a:lnTo>
                  <a:lnTo>
                    <a:pt x="1897010" y="2949405"/>
                  </a:lnTo>
                  <a:lnTo>
                    <a:pt x="1848612" y="2950464"/>
                  </a:lnTo>
                  <a:lnTo>
                    <a:pt x="1800213" y="2949405"/>
                  </a:lnTo>
                  <a:lnTo>
                    <a:pt x="1752356" y="2946258"/>
                  </a:lnTo>
                  <a:lnTo>
                    <a:pt x="1705085" y="2941067"/>
                  </a:lnTo>
                  <a:lnTo>
                    <a:pt x="1658445" y="2933876"/>
                  </a:lnTo>
                  <a:lnTo>
                    <a:pt x="1612478" y="2924729"/>
                  </a:lnTo>
                  <a:lnTo>
                    <a:pt x="1567231" y="2913671"/>
                  </a:lnTo>
                  <a:lnTo>
                    <a:pt x="1522746" y="2900746"/>
                  </a:lnTo>
                  <a:lnTo>
                    <a:pt x="1479067" y="2885998"/>
                  </a:lnTo>
                  <a:lnTo>
                    <a:pt x="1436240" y="2869471"/>
                  </a:lnTo>
                  <a:lnTo>
                    <a:pt x="1394309" y="2851209"/>
                  </a:lnTo>
                  <a:lnTo>
                    <a:pt x="1353316" y="2831256"/>
                  </a:lnTo>
                  <a:lnTo>
                    <a:pt x="1313307" y="2809657"/>
                  </a:lnTo>
                  <a:lnTo>
                    <a:pt x="1274326" y="2786456"/>
                  </a:lnTo>
                  <a:lnTo>
                    <a:pt x="1236417" y="2761697"/>
                  </a:lnTo>
                  <a:lnTo>
                    <a:pt x="1199625" y="2735424"/>
                  </a:lnTo>
                  <a:lnTo>
                    <a:pt x="1163992" y="2707682"/>
                  </a:lnTo>
                  <a:lnTo>
                    <a:pt x="1129564" y="2678514"/>
                  </a:lnTo>
                  <a:lnTo>
                    <a:pt x="1096385" y="2647964"/>
                  </a:lnTo>
                  <a:lnTo>
                    <a:pt x="1064499" y="2616078"/>
                  </a:lnTo>
                  <a:lnTo>
                    <a:pt x="1033949" y="2582899"/>
                  </a:lnTo>
                  <a:lnTo>
                    <a:pt x="1004781" y="2548471"/>
                  </a:lnTo>
                  <a:lnTo>
                    <a:pt x="977039" y="2512838"/>
                  </a:lnTo>
                  <a:lnTo>
                    <a:pt x="950766" y="2476046"/>
                  </a:lnTo>
                  <a:lnTo>
                    <a:pt x="926007" y="2438137"/>
                  </a:lnTo>
                  <a:lnTo>
                    <a:pt x="902806" y="2399156"/>
                  </a:lnTo>
                  <a:lnTo>
                    <a:pt x="881207" y="2359147"/>
                  </a:lnTo>
                  <a:lnTo>
                    <a:pt x="861254" y="2318154"/>
                  </a:lnTo>
                  <a:lnTo>
                    <a:pt x="842992" y="2276223"/>
                  </a:lnTo>
                  <a:lnTo>
                    <a:pt x="826465" y="2233396"/>
                  </a:lnTo>
                  <a:lnTo>
                    <a:pt x="811717" y="2189717"/>
                  </a:lnTo>
                  <a:lnTo>
                    <a:pt x="798792" y="2145232"/>
                  </a:lnTo>
                  <a:lnTo>
                    <a:pt x="787734" y="2099985"/>
                  </a:lnTo>
                  <a:lnTo>
                    <a:pt x="778587" y="2054018"/>
                  </a:lnTo>
                  <a:lnTo>
                    <a:pt x="771396" y="2007378"/>
                  </a:lnTo>
                  <a:lnTo>
                    <a:pt x="766205" y="1960107"/>
                  </a:lnTo>
                  <a:lnTo>
                    <a:pt x="763058" y="1912250"/>
                  </a:lnTo>
                  <a:lnTo>
                    <a:pt x="762000" y="1863852"/>
                  </a:lnTo>
                  <a:close/>
                </a:path>
                <a:path w="3703320" h="3703320">
                  <a:moveTo>
                    <a:pt x="1121664" y="1859279"/>
                  </a:moveTo>
                  <a:lnTo>
                    <a:pt x="1123213" y="1811381"/>
                  </a:lnTo>
                  <a:lnTo>
                    <a:pt x="1127797" y="1764310"/>
                  </a:lnTo>
                  <a:lnTo>
                    <a:pt x="1135321" y="1718162"/>
                  </a:lnTo>
                  <a:lnTo>
                    <a:pt x="1145687" y="1673034"/>
                  </a:lnTo>
                  <a:lnTo>
                    <a:pt x="1158800" y="1629021"/>
                  </a:lnTo>
                  <a:lnTo>
                    <a:pt x="1174565" y="1586220"/>
                  </a:lnTo>
                  <a:lnTo>
                    <a:pt x="1192884" y="1544726"/>
                  </a:lnTo>
                  <a:lnTo>
                    <a:pt x="1213663" y="1504635"/>
                  </a:lnTo>
                  <a:lnTo>
                    <a:pt x="1236804" y="1466044"/>
                  </a:lnTo>
                  <a:lnTo>
                    <a:pt x="1262213" y="1429048"/>
                  </a:lnTo>
                  <a:lnTo>
                    <a:pt x="1289793" y="1393743"/>
                  </a:lnTo>
                  <a:lnTo>
                    <a:pt x="1319448" y="1360226"/>
                  </a:lnTo>
                  <a:lnTo>
                    <a:pt x="1351082" y="1328592"/>
                  </a:lnTo>
                  <a:lnTo>
                    <a:pt x="1384599" y="1298937"/>
                  </a:lnTo>
                  <a:lnTo>
                    <a:pt x="1419904" y="1271357"/>
                  </a:lnTo>
                  <a:lnTo>
                    <a:pt x="1456900" y="1245948"/>
                  </a:lnTo>
                  <a:lnTo>
                    <a:pt x="1495491" y="1222807"/>
                  </a:lnTo>
                  <a:lnTo>
                    <a:pt x="1535582" y="1202028"/>
                  </a:lnTo>
                  <a:lnTo>
                    <a:pt x="1577076" y="1183709"/>
                  </a:lnTo>
                  <a:lnTo>
                    <a:pt x="1619877" y="1167944"/>
                  </a:lnTo>
                  <a:lnTo>
                    <a:pt x="1663890" y="1154831"/>
                  </a:lnTo>
                  <a:lnTo>
                    <a:pt x="1709018" y="1144465"/>
                  </a:lnTo>
                  <a:lnTo>
                    <a:pt x="1755166" y="1136941"/>
                  </a:lnTo>
                  <a:lnTo>
                    <a:pt x="1802237" y="1132357"/>
                  </a:lnTo>
                  <a:lnTo>
                    <a:pt x="1850135" y="1130807"/>
                  </a:lnTo>
                  <a:lnTo>
                    <a:pt x="1898034" y="1132357"/>
                  </a:lnTo>
                  <a:lnTo>
                    <a:pt x="1945105" y="1136941"/>
                  </a:lnTo>
                  <a:lnTo>
                    <a:pt x="1991253" y="1144465"/>
                  </a:lnTo>
                  <a:lnTo>
                    <a:pt x="2036381" y="1154831"/>
                  </a:lnTo>
                  <a:lnTo>
                    <a:pt x="2080394" y="1167944"/>
                  </a:lnTo>
                  <a:lnTo>
                    <a:pt x="2123195" y="1183709"/>
                  </a:lnTo>
                  <a:lnTo>
                    <a:pt x="2164689" y="1202028"/>
                  </a:lnTo>
                  <a:lnTo>
                    <a:pt x="2204780" y="1222807"/>
                  </a:lnTo>
                  <a:lnTo>
                    <a:pt x="2243371" y="1245948"/>
                  </a:lnTo>
                  <a:lnTo>
                    <a:pt x="2280367" y="1271357"/>
                  </a:lnTo>
                  <a:lnTo>
                    <a:pt x="2315672" y="1298937"/>
                  </a:lnTo>
                  <a:lnTo>
                    <a:pt x="2349189" y="1328592"/>
                  </a:lnTo>
                  <a:lnTo>
                    <a:pt x="2380823" y="1360226"/>
                  </a:lnTo>
                  <a:lnTo>
                    <a:pt x="2410478" y="1393743"/>
                  </a:lnTo>
                  <a:lnTo>
                    <a:pt x="2438058" y="1429048"/>
                  </a:lnTo>
                  <a:lnTo>
                    <a:pt x="2463467" y="1466044"/>
                  </a:lnTo>
                  <a:lnTo>
                    <a:pt x="2486608" y="1504635"/>
                  </a:lnTo>
                  <a:lnTo>
                    <a:pt x="2507387" y="1544726"/>
                  </a:lnTo>
                  <a:lnTo>
                    <a:pt x="2525706" y="1586220"/>
                  </a:lnTo>
                  <a:lnTo>
                    <a:pt x="2541471" y="1629021"/>
                  </a:lnTo>
                  <a:lnTo>
                    <a:pt x="2554584" y="1673034"/>
                  </a:lnTo>
                  <a:lnTo>
                    <a:pt x="2564950" y="1718162"/>
                  </a:lnTo>
                  <a:lnTo>
                    <a:pt x="2572474" y="1764310"/>
                  </a:lnTo>
                  <a:lnTo>
                    <a:pt x="2577058" y="1811381"/>
                  </a:lnTo>
                  <a:lnTo>
                    <a:pt x="2578607" y="1859279"/>
                  </a:lnTo>
                  <a:lnTo>
                    <a:pt x="2577058" y="1907178"/>
                  </a:lnTo>
                  <a:lnTo>
                    <a:pt x="2572474" y="1954249"/>
                  </a:lnTo>
                  <a:lnTo>
                    <a:pt x="2564950" y="2000397"/>
                  </a:lnTo>
                  <a:lnTo>
                    <a:pt x="2554584" y="2045525"/>
                  </a:lnTo>
                  <a:lnTo>
                    <a:pt x="2541471" y="2089538"/>
                  </a:lnTo>
                  <a:lnTo>
                    <a:pt x="2525706" y="2132339"/>
                  </a:lnTo>
                  <a:lnTo>
                    <a:pt x="2507387" y="2173833"/>
                  </a:lnTo>
                  <a:lnTo>
                    <a:pt x="2486608" y="2213924"/>
                  </a:lnTo>
                  <a:lnTo>
                    <a:pt x="2463467" y="2252515"/>
                  </a:lnTo>
                  <a:lnTo>
                    <a:pt x="2438058" y="2289511"/>
                  </a:lnTo>
                  <a:lnTo>
                    <a:pt x="2410478" y="2324816"/>
                  </a:lnTo>
                  <a:lnTo>
                    <a:pt x="2380823" y="2358333"/>
                  </a:lnTo>
                  <a:lnTo>
                    <a:pt x="2349189" y="2389967"/>
                  </a:lnTo>
                  <a:lnTo>
                    <a:pt x="2315672" y="2419622"/>
                  </a:lnTo>
                  <a:lnTo>
                    <a:pt x="2280367" y="2447202"/>
                  </a:lnTo>
                  <a:lnTo>
                    <a:pt x="2243371" y="2472611"/>
                  </a:lnTo>
                  <a:lnTo>
                    <a:pt x="2204780" y="2495752"/>
                  </a:lnTo>
                  <a:lnTo>
                    <a:pt x="2164689" y="2516531"/>
                  </a:lnTo>
                  <a:lnTo>
                    <a:pt x="2123195" y="2534850"/>
                  </a:lnTo>
                  <a:lnTo>
                    <a:pt x="2080394" y="2550615"/>
                  </a:lnTo>
                  <a:lnTo>
                    <a:pt x="2036381" y="2563728"/>
                  </a:lnTo>
                  <a:lnTo>
                    <a:pt x="1991253" y="2574094"/>
                  </a:lnTo>
                  <a:lnTo>
                    <a:pt x="1945105" y="2581618"/>
                  </a:lnTo>
                  <a:lnTo>
                    <a:pt x="1898034" y="2586202"/>
                  </a:lnTo>
                  <a:lnTo>
                    <a:pt x="1850135" y="2587752"/>
                  </a:lnTo>
                  <a:lnTo>
                    <a:pt x="1802237" y="2586202"/>
                  </a:lnTo>
                  <a:lnTo>
                    <a:pt x="1755166" y="2581618"/>
                  </a:lnTo>
                  <a:lnTo>
                    <a:pt x="1709018" y="2574094"/>
                  </a:lnTo>
                  <a:lnTo>
                    <a:pt x="1663890" y="2563728"/>
                  </a:lnTo>
                  <a:lnTo>
                    <a:pt x="1619877" y="2550615"/>
                  </a:lnTo>
                  <a:lnTo>
                    <a:pt x="1577076" y="2534850"/>
                  </a:lnTo>
                  <a:lnTo>
                    <a:pt x="1535582" y="2516531"/>
                  </a:lnTo>
                  <a:lnTo>
                    <a:pt x="1495491" y="2495752"/>
                  </a:lnTo>
                  <a:lnTo>
                    <a:pt x="1456900" y="2472611"/>
                  </a:lnTo>
                  <a:lnTo>
                    <a:pt x="1419904" y="2447202"/>
                  </a:lnTo>
                  <a:lnTo>
                    <a:pt x="1384599" y="2419622"/>
                  </a:lnTo>
                  <a:lnTo>
                    <a:pt x="1351082" y="2389967"/>
                  </a:lnTo>
                  <a:lnTo>
                    <a:pt x="1319448" y="2358333"/>
                  </a:lnTo>
                  <a:lnTo>
                    <a:pt x="1289793" y="2324816"/>
                  </a:lnTo>
                  <a:lnTo>
                    <a:pt x="1262213" y="2289511"/>
                  </a:lnTo>
                  <a:lnTo>
                    <a:pt x="1236804" y="2252515"/>
                  </a:lnTo>
                  <a:lnTo>
                    <a:pt x="1213663" y="2213924"/>
                  </a:lnTo>
                  <a:lnTo>
                    <a:pt x="1192884" y="2173833"/>
                  </a:lnTo>
                  <a:lnTo>
                    <a:pt x="1174565" y="2132339"/>
                  </a:lnTo>
                  <a:lnTo>
                    <a:pt x="1158800" y="2089538"/>
                  </a:lnTo>
                  <a:lnTo>
                    <a:pt x="1145687" y="2045525"/>
                  </a:lnTo>
                  <a:lnTo>
                    <a:pt x="1135321" y="2000397"/>
                  </a:lnTo>
                  <a:lnTo>
                    <a:pt x="1127797" y="1954249"/>
                  </a:lnTo>
                  <a:lnTo>
                    <a:pt x="1123213" y="1907178"/>
                  </a:lnTo>
                  <a:lnTo>
                    <a:pt x="1121664" y="1859279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37708" y="793496"/>
            <a:ext cx="955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Cus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omer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75172" y="5678220"/>
            <a:ext cx="8020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isi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94214" y="709040"/>
            <a:ext cx="1085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3431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Grand 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91115" y="5401157"/>
            <a:ext cx="1139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Knowledge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Valorization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21520" y="2685415"/>
            <a:ext cx="937894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515" marR="5080" lvl="0" indent="377190" algn="l" defTabSz="914400" rtl="0" eaLnBrk="1" fontAlgn="auto" latinLnBrk="0" hangingPunct="1">
              <a:lnSpc>
                <a:spcPct val="1288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good 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satisfactory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unsatisfactory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23169" y="2575686"/>
            <a:ext cx="666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world-leading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8401685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60" dirty="0"/>
              <a:t>WHEN?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-65" dirty="0">
                <a:solidFill>
                  <a:srgbClr val="000000"/>
                </a:solidFill>
                <a:latin typeface="Trebuchet MS"/>
                <a:cs typeface="Trebuchet MS"/>
              </a:rPr>
              <a:t>TESTING</a:t>
            </a:r>
            <a:r>
              <a:rPr sz="3000" b="0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-30" dirty="0">
                <a:solidFill>
                  <a:srgbClr val="000000"/>
                </a:solidFill>
                <a:latin typeface="Trebuchet MS"/>
                <a:cs typeface="Trebuchet MS"/>
              </a:rPr>
              <a:t>ON</a:t>
            </a:r>
            <a:r>
              <a:rPr sz="3000" b="0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-65" dirty="0">
                <a:solidFill>
                  <a:srgbClr val="000000"/>
                </a:solidFill>
                <a:latin typeface="Trebuchet MS"/>
                <a:cs typeface="Trebuchet MS"/>
              </a:rPr>
              <a:t>PROJECTS,</a:t>
            </a:r>
            <a:r>
              <a:rPr sz="3000" b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dirty="0">
                <a:solidFill>
                  <a:srgbClr val="000000"/>
                </a:solidFill>
                <a:latin typeface="Trebuchet MS"/>
                <a:cs typeface="Trebuchet MS"/>
              </a:rPr>
              <a:t>IN</a:t>
            </a:r>
            <a:r>
              <a:rPr sz="3000" b="0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-25" dirty="0">
                <a:solidFill>
                  <a:srgbClr val="000000"/>
                </a:solidFill>
                <a:latin typeface="Trebuchet MS"/>
                <a:cs typeface="Trebuchet MS"/>
              </a:rPr>
              <a:t>OUR</a:t>
            </a:r>
            <a:r>
              <a:rPr sz="3000" b="0" spc="-1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60" dirty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sz="3000" b="0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-60" dirty="0">
                <a:solidFill>
                  <a:srgbClr val="000000"/>
                </a:solidFill>
                <a:latin typeface="Trebuchet MS"/>
                <a:cs typeface="Trebuchet MS"/>
              </a:rPr>
              <a:t>OTHER</a:t>
            </a:r>
            <a:r>
              <a:rPr sz="3000" b="0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50" dirty="0">
                <a:solidFill>
                  <a:srgbClr val="000000"/>
                </a:solidFill>
                <a:latin typeface="Trebuchet MS"/>
                <a:cs typeface="Trebuchet MS"/>
              </a:rPr>
              <a:t>TEAMS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31820" y="2827502"/>
            <a:ext cx="1668145" cy="1660525"/>
          </a:xfrm>
          <a:custGeom>
            <a:avLst/>
            <a:gdLst/>
            <a:ahLst/>
            <a:cxnLst/>
            <a:rect l="l" t="t" r="r" b="b"/>
            <a:pathLst>
              <a:path w="1668145" h="1660525">
                <a:moveTo>
                  <a:pt x="1667878" y="57962"/>
                </a:moveTo>
                <a:lnTo>
                  <a:pt x="1663331" y="35407"/>
                </a:lnTo>
                <a:lnTo>
                  <a:pt x="1650911" y="17005"/>
                </a:lnTo>
                <a:lnTo>
                  <a:pt x="1632483" y="4597"/>
                </a:lnTo>
                <a:lnTo>
                  <a:pt x="1609915" y="50"/>
                </a:lnTo>
                <a:lnTo>
                  <a:pt x="1227315" y="50"/>
                </a:lnTo>
                <a:lnTo>
                  <a:pt x="1204747" y="4597"/>
                </a:lnTo>
                <a:lnTo>
                  <a:pt x="1186319" y="17005"/>
                </a:lnTo>
                <a:lnTo>
                  <a:pt x="1173899" y="35407"/>
                </a:lnTo>
                <a:lnTo>
                  <a:pt x="1169339" y="57962"/>
                </a:lnTo>
                <a:lnTo>
                  <a:pt x="1173899" y="80518"/>
                </a:lnTo>
                <a:lnTo>
                  <a:pt x="1186319" y="98920"/>
                </a:lnTo>
                <a:lnTo>
                  <a:pt x="1204747" y="111328"/>
                </a:lnTo>
                <a:lnTo>
                  <a:pt x="1227315" y="115874"/>
                </a:lnTo>
                <a:lnTo>
                  <a:pt x="1470012" y="115874"/>
                </a:lnTo>
                <a:lnTo>
                  <a:pt x="833818" y="751433"/>
                </a:lnTo>
                <a:lnTo>
                  <a:pt x="197840" y="115849"/>
                </a:lnTo>
                <a:lnTo>
                  <a:pt x="440499" y="115849"/>
                </a:lnTo>
                <a:lnTo>
                  <a:pt x="463054" y="111302"/>
                </a:lnTo>
                <a:lnTo>
                  <a:pt x="481482" y="98882"/>
                </a:lnTo>
                <a:lnTo>
                  <a:pt x="493903" y="80479"/>
                </a:lnTo>
                <a:lnTo>
                  <a:pt x="498462" y="57924"/>
                </a:lnTo>
                <a:lnTo>
                  <a:pt x="493903" y="35382"/>
                </a:lnTo>
                <a:lnTo>
                  <a:pt x="481482" y="16967"/>
                </a:lnTo>
                <a:lnTo>
                  <a:pt x="463054" y="4559"/>
                </a:lnTo>
                <a:lnTo>
                  <a:pt x="440499" y="0"/>
                </a:lnTo>
                <a:lnTo>
                  <a:pt x="57950" y="0"/>
                </a:lnTo>
                <a:lnTo>
                  <a:pt x="35394" y="4559"/>
                </a:lnTo>
                <a:lnTo>
                  <a:pt x="16979" y="16967"/>
                </a:lnTo>
                <a:lnTo>
                  <a:pt x="4559" y="35382"/>
                </a:lnTo>
                <a:lnTo>
                  <a:pt x="0" y="57924"/>
                </a:lnTo>
                <a:lnTo>
                  <a:pt x="0" y="440207"/>
                </a:lnTo>
                <a:lnTo>
                  <a:pt x="4546" y="462762"/>
                </a:lnTo>
                <a:lnTo>
                  <a:pt x="16979" y="481164"/>
                </a:lnTo>
                <a:lnTo>
                  <a:pt x="35394" y="493585"/>
                </a:lnTo>
                <a:lnTo>
                  <a:pt x="57950" y="498132"/>
                </a:lnTo>
                <a:lnTo>
                  <a:pt x="80518" y="493585"/>
                </a:lnTo>
                <a:lnTo>
                  <a:pt x="98945" y="481164"/>
                </a:lnTo>
                <a:lnTo>
                  <a:pt x="111366" y="462762"/>
                </a:lnTo>
                <a:lnTo>
                  <a:pt x="115912" y="440207"/>
                </a:lnTo>
                <a:lnTo>
                  <a:pt x="115912" y="197713"/>
                </a:lnTo>
                <a:lnTo>
                  <a:pt x="751890" y="833272"/>
                </a:lnTo>
                <a:lnTo>
                  <a:pt x="122021" y="1462506"/>
                </a:lnTo>
                <a:lnTo>
                  <a:pt x="122021" y="1220038"/>
                </a:lnTo>
                <a:lnTo>
                  <a:pt x="117462" y="1197508"/>
                </a:lnTo>
                <a:lnTo>
                  <a:pt x="105041" y="1179093"/>
                </a:lnTo>
                <a:lnTo>
                  <a:pt x="86614" y="1166685"/>
                </a:lnTo>
                <a:lnTo>
                  <a:pt x="64046" y="1162126"/>
                </a:lnTo>
                <a:lnTo>
                  <a:pt x="41490" y="1166685"/>
                </a:lnTo>
                <a:lnTo>
                  <a:pt x="23063" y="1179093"/>
                </a:lnTo>
                <a:lnTo>
                  <a:pt x="10629" y="1197508"/>
                </a:lnTo>
                <a:lnTo>
                  <a:pt x="6083" y="1220038"/>
                </a:lnTo>
                <a:lnTo>
                  <a:pt x="6083" y="1602270"/>
                </a:lnTo>
                <a:lnTo>
                  <a:pt x="10629" y="1624812"/>
                </a:lnTo>
                <a:lnTo>
                  <a:pt x="23063" y="1643214"/>
                </a:lnTo>
                <a:lnTo>
                  <a:pt x="41490" y="1655635"/>
                </a:lnTo>
                <a:lnTo>
                  <a:pt x="64046" y="1660182"/>
                </a:lnTo>
                <a:lnTo>
                  <a:pt x="446646" y="1660182"/>
                </a:lnTo>
                <a:lnTo>
                  <a:pt x="469214" y="1655635"/>
                </a:lnTo>
                <a:lnTo>
                  <a:pt x="487641" y="1643214"/>
                </a:lnTo>
                <a:lnTo>
                  <a:pt x="500062" y="1624812"/>
                </a:lnTo>
                <a:lnTo>
                  <a:pt x="504621" y="1602270"/>
                </a:lnTo>
                <a:lnTo>
                  <a:pt x="500062" y="1579727"/>
                </a:lnTo>
                <a:lnTo>
                  <a:pt x="487641" y="1561325"/>
                </a:lnTo>
                <a:lnTo>
                  <a:pt x="469214" y="1548904"/>
                </a:lnTo>
                <a:lnTo>
                  <a:pt x="446646" y="1544358"/>
                </a:lnTo>
                <a:lnTo>
                  <a:pt x="203949" y="1544358"/>
                </a:lnTo>
                <a:lnTo>
                  <a:pt x="833805" y="915123"/>
                </a:lnTo>
                <a:lnTo>
                  <a:pt x="1463713" y="1544586"/>
                </a:lnTo>
                <a:lnTo>
                  <a:pt x="1221041" y="1544586"/>
                </a:lnTo>
                <a:lnTo>
                  <a:pt x="1198486" y="1549133"/>
                </a:lnTo>
                <a:lnTo>
                  <a:pt x="1180058" y="1561541"/>
                </a:lnTo>
                <a:lnTo>
                  <a:pt x="1167638" y="1579956"/>
                </a:lnTo>
                <a:lnTo>
                  <a:pt x="1163091" y="1602511"/>
                </a:lnTo>
                <a:lnTo>
                  <a:pt x="1167638" y="1625066"/>
                </a:lnTo>
                <a:lnTo>
                  <a:pt x="1180058" y="1643481"/>
                </a:lnTo>
                <a:lnTo>
                  <a:pt x="1198486" y="1655876"/>
                </a:lnTo>
                <a:lnTo>
                  <a:pt x="1221041" y="1660436"/>
                </a:lnTo>
                <a:lnTo>
                  <a:pt x="1603540" y="1660436"/>
                </a:lnTo>
                <a:lnTo>
                  <a:pt x="1626120" y="1655876"/>
                </a:lnTo>
                <a:lnTo>
                  <a:pt x="1644535" y="1643481"/>
                </a:lnTo>
                <a:lnTo>
                  <a:pt x="1656956" y="1625066"/>
                </a:lnTo>
                <a:lnTo>
                  <a:pt x="1661502" y="1602511"/>
                </a:lnTo>
                <a:lnTo>
                  <a:pt x="1661502" y="1220228"/>
                </a:lnTo>
                <a:lnTo>
                  <a:pt x="1656956" y="1197686"/>
                </a:lnTo>
                <a:lnTo>
                  <a:pt x="1644535" y="1179271"/>
                </a:lnTo>
                <a:lnTo>
                  <a:pt x="1626120" y="1166850"/>
                </a:lnTo>
                <a:lnTo>
                  <a:pt x="1603540" y="1162304"/>
                </a:lnTo>
                <a:lnTo>
                  <a:pt x="1580972" y="1166850"/>
                </a:lnTo>
                <a:lnTo>
                  <a:pt x="1562544" y="1179271"/>
                </a:lnTo>
                <a:lnTo>
                  <a:pt x="1550136" y="1197686"/>
                </a:lnTo>
                <a:lnTo>
                  <a:pt x="1545577" y="1220228"/>
                </a:lnTo>
                <a:lnTo>
                  <a:pt x="1545577" y="1462722"/>
                </a:lnTo>
                <a:lnTo>
                  <a:pt x="915720" y="833285"/>
                </a:lnTo>
                <a:lnTo>
                  <a:pt x="1551940" y="197675"/>
                </a:lnTo>
                <a:lnTo>
                  <a:pt x="1551940" y="440143"/>
                </a:lnTo>
                <a:lnTo>
                  <a:pt x="1556486" y="462686"/>
                </a:lnTo>
                <a:lnTo>
                  <a:pt x="1568907" y="481088"/>
                </a:lnTo>
                <a:lnTo>
                  <a:pt x="1587334" y="493509"/>
                </a:lnTo>
                <a:lnTo>
                  <a:pt x="1609915" y="498055"/>
                </a:lnTo>
                <a:lnTo>
                  <a:pt x="1632483" y="493509"/>
                </a:lnTo>
                <a:lnTo>
                  <a:pt x="1650911" y="481088"/>
                </a:lnTo>
                <a:lnTo>
                  <a:pt x="1663331" y="462686"/>
                </a:lnTo>
                <a:lnTo>
                  <a:pt x="1667878" y="440143"/>
                </a:lnTo>
                <a:lnTo>
                  <a:pt x="1667878" y="579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3277" y="2374772"/>
            <a:ext cx="16535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post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7167" y="4620259"/>
            <a:ext cx="16662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ante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evaluatie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07026" y="4620259"/>
            <a:ext cx="1556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Market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oriented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7167" y="2374772"/>
            <a:ext cx="10858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wledge 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oriented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524" y="1910969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53"/>
                </a:lnTo>
                <a:lnTo>
                  <a:pt x="3694" y="4635"/>
                </a:lnTo>
                <a:lnTo>
                  <a:pt x="227" y="13180"/>
                </a:lnTo>
                <a:lnTo>
                  <a:pt x="2579" y="28320"/>
                </a:lnTo>
                <a:lnTo>
                  <a:pt x="17375" y="70865"/>
                </a:lnTo>
                <a:lnTo>
                  <a:pt x="5538" y="113410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1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5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3356" y="2275839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69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5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3356" y="2633979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69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6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524" y="3343528"/>
            <a:ext cx="41275" cy="142240"/>
          </a:xfrm>
          <a:custGeom>
            <a:avLst/>
            <a:gdLst/>
            <a:ahLst/>
            <a:cxnLst/>
            <a:rect l="l" t="t" r="r" b="b"/>
            <a:pathLst>
              <a:path w="41275" h="142239">
                <a:moveTo>
                  <a:pt x="11456" y="0"/>
                </a:moveTo>
                <a:lnTo>
                  <a:pt x="8823" y="835"/>
                </a:lnTo>
                <a:lnTo>
                  <a:pt x="3694" y="4587"/>
                </a:lnTo>
                <a:lnTo>
                  <a:pt x="227" y="13126"/>
                </a:lnTo>
                <a:lnTo>
                  <a:pt x="2579" y="28321"/>
                </a:lnTo>
                <a:lnTo>
                  <a:pt x="17375" y="70866"/>
                </a:lnTo>
                <a:lnTo>
                  <a:pt x="5538" y="113411"/>
                </a:lnTo>
                <a:lnTo>
                  <a:pt x="691" y="126640"/>
                </a:lnTo>
                <a:lnTo>
                  <a:pt x="0" y="134000"/>
                </a:lnTo>
                <a:lnTo>
                  <a:pt x="4297" y="138146"/>
                </a:lnTo>
                <a:lnTo>
                  <a:pt x="14416" y="141732"/>
                </a:lnTo>
                <a:lnTo>
                  <a:pt x="18993" y="133052"/>
                </a:lnTo>
                <a:lnTo>
                  <a:pt x="28840" y="112680"/>
                </a:lnTo>
                <a:lnTo>
                  <a:pt x="38129" y="89118"/>
                </a:lnTo>
                <a:lnTo>
                  <a:pt x="41035" y="70866"/>
                </a:lnTo>
                <a:lnTo>
                  <a:pt x="40573" y="60186"/>
                </a:lnTo>
                <a:lnTo>
                  <a:pt x="37338" y="49244"/>
                </a:lnTo>
                <a:lnTo>
                  <a:pt x="28556" y="31396"/>
                </a:lnTo>
                <a:lnTo>
                  <a:pt x="11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3356" y="370840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6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69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3356" y="406654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4"/>
                </a:lnTo>
                <a:lnTo>
                  <a:pt x="17375" y="64135"/>
                </a:lnTo>
                <a:lnTo>
                  <a:pt x="5538" y="102616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70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5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3356" y="4668520"/>
            <a:ext cx="41275" cy="128270"/>
          </a:xfrm>
          <a:custGeom>
            <a:avLst/>
            <a:gdLst/>
            <a:ahLst/>
            <a:cxnLst/>
            <a:rect l="l" t="t" r="r" b="b"/>
            <a:pathLst>
              <a:path w="41275" h="128270">
                <a:moveTo>
                  <a:pt x="11456" y="0"/>
                </a:moveTo>
                <a:lnTo>
                  <a:pt x="8823" y="775"/>
                </a:lnTo>
                <a:lnTo>
                  <a:pt x="3694" y="4206"/>
                </a:lnTo>
                <a:lnTo>
                  <a:pt x="227" y="11947"/>
                </a:lnTo>
                <a:lnTo>
                  <a:pt x="2579" y="25653"/>
                </a:lnTo>
                <a:lnTo>
                  <a:pt x="17375" y="64134"/>
                </a:lnTo>
                <a:lnTo>
                  <a:pt x="5538" y="102615"/>
                </a:lnTo>
                <a:lnTo>
                  <a:pt x="691" y="114589"/>
                </a:lnTo>
                <a:lnTo>
                  <a:pt x="0" y="121253"/>
                </a:lnTo>
                <a:lnTo>
                  <a:pt x="4297" y="125011"/>
                </a:lnTo>
                <a:lnTo>
                  <a:pt x="14416" y="128269"/>
                </a:lnTo>
                <a:lnTo>
                  <a:pt x="18993" y="120409"/>
                </a:lnTo>
                <a:lnTo>
                  <a:pt x="28840" y="101965"/>
                </a:lnTo>
                <a:lnTo>
                  <a:pt x="38129" y="80639"/>
                </a:lnTo>
                <a:lnTo>
                  <a:pt x="41035" y="64134"/>
                </a:lnTo>
                <a:lnTo>
                  <a:pt x="40573" y="54488"/>
                </a:lnTo>
                <a:lnTo>
                  <a:pt x="37338" y="44592"/>
                </a:lnTo>
                <a:lnTo>
                  <a:pt x="28556" y="28434"/>
                </a:lnTo>
                <a:lnTo>
                  <a:pt x="11456" y="0"/>
                </a:lnTo>
                <a:close/>
              </a:path>
            </a:pathLst>
          </a:custGeom>
          <a:solidFill>
            <a:srgbClr val="70A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4372" y="1722780"/>
            <a:ext cx="9152890" cy="313499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product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Compared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others </a:t>
            </a:r>
            <a:r>
              <a:rPr kumimoji="0" sz="16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already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rather extensive 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&gt;</a:t>
            </a:r>
            <a:r>
              <a:rPr kumimoji="0" sz="16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what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works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you!?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Its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allows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more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than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primarily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considered,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offering</a:t>
            </a:r>
            <a:r>
              <a:rPr kumimoji="0" sz="16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new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opportunities.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development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process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Importance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engagement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 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&gt;</a:t>
            </a:r>
            <a:r>
              <a:rPr kumimoji="0" sz="1600" b="0" i="0" u="none" strike="noStrike" kern="1200" cap="none" spc="-3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goal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slow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shifts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from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developing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tool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approach.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performance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team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measured,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 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&gt;</a:t>
            </a:r>
            <a:r>
              <a:rPr kumimoji="0" sz="16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 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project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impacts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other factors, all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needed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within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team.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1135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Having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tool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adds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enforcing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societal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impact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organisation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&gt;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Ambitions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become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more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tangible.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4540" y="491744"/>
            <a:ext cx="4119245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5"/>
              </a:lnSpc>
              <a:spcBef>
                <a:spcPts val="100"/>
              </a:spcBef>
            </a:pPr>
            <a:r>
              <a:rPr sz="3000" spc="-195" dirty="0"/>
              <a:t>REFLECTIONS</a:t>
            </a:r>
            <a:endParaRPr sz="3000"/>
          </a:p>
          <a:p>
            <a:pPr marL="12700">
              <a:lnSpc>
                <a:spcPts val="3415"/>
              </a:lnSpc>
            </a:pPr>
            <a:r>
              <a:rPr sz="3000" b="0" spc="-30" dirty="0">
                <a:solidFill>
                  <a:srgbClr val="000000"/>
                </a:solidFill>
                <a:latin typeface="Trebuchet MS"/>
                <a:cs typeface="Trebuchet MS"/>
              </a:rPr>
              <a:t>PRODUCT </a:t>
            </a:r>
            <a:r>
              <a:rPr sz="3000" b="0" spc="60" dirty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sz="3000" b="0" spc="-33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000" b="0" spc="95" dirty="0">
                <a:solidFill>
                  <a:srgbClr val="000000"/>
                </a:solidFill>
                <a:latin typeface="Trebuchet MS"/>
                <a:cs typeface="Trebuchet MS"/>
              </a:rPr>
              <a:t>PROCESS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49128" y="6480047"/>
            <a:ext cx="1060703" cy="1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5149" y="6492540"/>
            <a:ext cx="786130" cy="1689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24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June</a:t>
            </a:r>
            <a:r>
              <a:rPr kumimoji="0" sz="1000" b="0" i="0" u="none" strike="noStrike" kern="1200" cap="none" spc="-2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2021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7584948" cy="6858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0163" y="5795771"/>
              <a:ext cx="2822448" cy="5044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50008" y="1717548"/>
              <a:ext cx="62865" cy="182880"/>
            </a:xfrm>
            <a:custGeom>
              <a:avLst/>
              <a:gdLst/>
              <a:ahLst/>
              <a:cxnLst/>
              <a:rect l="l" t="t" r="r" b="b"/>
              <a:pathLst>
                <a:path w="62865" h="182880">
                  <a:moveTo>
                    <a:pt x="17414" y="0"/>
                  </a:moveTo>
                  <a:lnTo>
                    <a:pt x="13412" y="1089"/>
                  </a:lnTo>
                  <a:lnTo>
                    <a:pt x="5618" y="5953"/>
                  </a:lnTo>
                  <a:lnTo>
                    <a:pt x="350" y="16984"/>
                  </a:lnTo>
                  <a:lnTo>
                    <a:pt x="3927" y="36575"/>
                  </a:lnTo>
                  <a:lnTo>
                    <a:pt x="26393" y="91439"/>
                  </a:lnTo>
                  <a:lnTo>
                    <a:pt x="20778" y="107918"/>
                  </a:lnTo>
                  <a:lnTo>
                    <a:pt x="8410" y="146303"/>
                  </a:lnTo>
                  <a:lnTo>
                    <a:pt x="1048" y="163306"/>
                  </a:lnTo>
                  <a:lnTo>
                    <a:pt x="0" y="172783"/>
                  </a:lnTo>
                  <a:lnTo>
                    <a:pt x="6528" y="178165"/>
                  </a:lnTo>
                  <a:lnTo>
                    <a:pt x="21897" y="182879"/>
                  </a:lnTo>
                  <a:lnTo>
                    <a:pt x="28846" y="171682"/>
                  </a:lnTo>
                  <a:lnTo>
                    <a:pt x="43795" y="145399"/>
                  </a:lnTo>
                  <a:lnTo>
                    <a:pt x="57902" y="114996"/>
                  </a:lnTo>
                  <a:lnTo>
                    <a:pt x="62322" y="91439"/>
                  </a:lnTo>
                  <a:lnTo>
                    <a:pt x="61620" y="77652"/>
                  </a:lnTo>
                  <a:lnTo>
                    <a:pt x="56708" y="63531"/>
                  </a:lnTo>
                  <a:lnTo>
                    <a:pt x="43376" y="40505"/>
                  </a:lnTo>
                  <a:lnTo>
                    <a:pt x="17414" y="0"/>
                  </a:lnTo>
                  <a:close/>
                </a:path>
              </a:pathLst>
            </a:custGeom>
            <a:solidFill>
              <a:srgbClr val="70A3C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6072" y="0"/>
              <a:ext cx="7620" cy="1609090"/>
            </a:xfrm>
            <a:custGeom>
              <a:avLst/>
              <a:gdLst/>
              <a:ahLst/>
              <a:cxnLst/>
              <a:rect l="l" t="t" r="r" b="b"/>
              <a:pathLst>
                <a:path w="7620" h="1609090">
                  <a:moveTo>
                    <a:pt x="0" y="1609089"/>
                  </a:moveTo>
                  <a:lnTo>
                    <a:pt x="7620" y="1609089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1609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4540" y="1484757"/>
            <a:ext cx="2873375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5"/>
              </a:lnSpc>
              <a:spcBef>
                <a:spcPts val="100"/>
              </a:spcBef>
            </a:pPr>
            <a:r>
              <a:rPr sz="3000" spc="-215" dirty="0">
                <a:solidFill>
                  <a:srgbClr val="FFFFFF"/>
                </a:solidFill>
              </a:rPr>
              <a:t>THANK </a:t>
            </a:r>
            <a:r>
              <a:rPr sz="3000" spc="-260" dirty="0">
                <a:solidFill>
                  <a:srgbClr val="FFFFFF"/>
                </a:solidFill>
              </a:rPr>
              <a:t>YOU</a:t>
            </a:r>
            <a:r>
              <a:rPr sz="3000" spc="-85" dirty="0">
                <a:solidFill>
                  <a:srgbClr val="FFFFFF"/>
                </a:solidFill>
              </a:rPr>
              <a:t> </a:t>
            </a:r>
            <a:r>
              <a:rPr sz="3000" spc="-180" dirty="0">
                <a:solidFill>
                  <a:srgbClr val="FFFFFF"/>
                </a:solidFill>
              </a:rPr>
              <a:t>FOR</a:t>
            </a:r>
            <a:endParaRPr sz="3000"/>
          </a:p>
          <a:p>
            <a:pPr marL="12700">
              <a:lnSpc>
                <a:spcPts val="3465"/>
              </a:lnSpc>
            </a:pPr>
            <a:r>
              <a:rPr sz="3000" b="0" spc="-65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3000" b="0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0" spc="-20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Methods</a:t>
            </a:r>
            <a:r>
              <a:rPr lang="de-DE" dirty="0"/>
              <a:t> &amp; Tools </a:t>
            </a:r>
            <a:r>
              <a:rPr lang="de-DE" dirty="0" err="1"/>
              <a:t>for</a:t>
            </a:r>
            <a:r>
              <a:rPr lang="de-DE" dirty="0"/>
              <a:t> Impact Mapping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sz="2177" b="1" dirty="0" err="1"/>
              <a:t>Methods</a:t>
            </a:r>
            <a:r>
              <a:rPr lang="de-CH" sz="2177" b="1" dirty="0"/>
              <a:t> &amp;  </a:t>
            </a:r>
            <a:r>
              <a:rPr lang="de-CH" sz="2177" b="1" dirty="0" err="1"/>
              <a:t>tools</a:t>
            </a:r>
            <a:r>
              <a:rPr lang="de-CH" sz="2177" b="1" dirty="0"/>
              <a:t> </a:t>
            </a:r>
            <a:r>
              <a:rPr lang="de-CH" sz="2177" b="1" dirty="0" err="1"/>
              <a:t>that</a:t>
            </a:r>
            <a:r>
              <a:rPr lang="de-CH" sz="2177" b="1" dirty="0"/>
              <a:t> </a:t>
            </a:r>
            <a:r>
              <a:rPr lang="de-CH" sz="2177" b="1" dirty="0" err="1"/>
              <a:t>have</a:t>
            </a:r>
            <a:r>
              <a:rPr lang="de-CH" sz="2177" b="1" dirty="0"/>
              <a:t> </a:t>
            </a:r>
            <a:r>
              <a:rPr lang="de-CH" sz="2177" b="1" dirty="0" err="1"/>
              <a:t>already</a:t>
            </a:r>
            <a:r>
              <a:rPr lang="de-CH" sz="2177" b="1" dirty="0"/>
              <a:t> </a:t>
            </a:r>
            <a:r>
              <a:rPr lang="de-CH" sz="2177" b="1" dirty="0" err="1"/>
              <a:t>been</a:t>
            </a:r>
            <a:r>
              <a:rPr lang="de-CH" sz="2177" b="1" dirty="0"/>
              <a:t> </a:t>
            </a:r>
            <a:r>
              <a:rPr lang="de-CH" sz="2177" b="1" dirty="0" err="1"/>
              <a:t>developed</a:t>
            </a:r>
            <a:r>
              <a:rPr lang="de-CH" sz="2177" b="1" dirty="0"/>
              <a:t> </a:t>
            </a:r>
            <a:r>
              <a:rPr lang="de-CH" sz="2177" b="1" dirty="0" err="1"/>
              <a:t>for</a:t>
            </a:r>
            <a:r>
              <a:rPr lang="de-CH" sz="2177" b="1" dirty="0"/>
              <a:t> </a:t>
            </a:r>
            <a:r>
              <a:rPr lang="de-CH" sz="2177" b="1" dirty="0" err="1"/>
              <a:t>assessing</a:t>
            </a:r>
            <a:r>
              <a:rPr lang="de-CH" sz="2177" b="1" dirty="0"/>
              <a:t> </a:t>
            </a:r>
            <a:r>
              <a:rPr lang="de-CH" sz="2177" b="1" dirty="0" err="1"/>
              <a:t>the</a:t>
            </a:r>
            <a:r>
              <a:rPr lang="de-CH" sz="2177" b="1" dirty="0"/>
              <a:t> </a:t>
            </a:r>
            <a:r>
              <a:rPr lang="de-CH" sz="2177" b="1" dirty="0" err="1"/>
              <a:t>societal</a:t>
            </a:r>
            <a:r>
              <a:rPr lang="de-CH" sz="2177" b="1" dirty="0"/>
              <a:t> </a:t>
            </a:r>
            <a:r>
              <a:rPr lang="de-CH" sz="2177" b="1" dirty="0" err="1"/>
              <a:t>impact</a:t>
            </a:r>
            <a:r>
              <a:rPr lang="de-CH" sz="2177" b="1" dirty="0"/>
              <a:t> </a:t>
            </a:r>
            <a:r>
              <a:rPr lang="de-CH" sz="2177" b="1" dirty="0" err="1"/>
              <a:t>of</a:t>
            </a:r>
            <a:r>
              <a:rPr lang="de-CH" sz="2177" b="1" dirty="0"/>
              <a:t> </a:t>
            </a:r>
            <a:r>
              <a:rPr lang="de-CH" sz="2177" b="1" dirty="0" err="1"/>
              <a:t>science</a:t>
            </a:r>
            <a:br>
              <a:rPr lang="de-CH" sz="2177" b="1" dirty="0"/>
            </a:br>
            <a:endParaRPr lang="de-CH" sz="2177" i="1" dirty="0"/>
          </a:p>
          <a:p>
            <a:r>
              <a:rPr lang="de-CH" sz="2177" dirty="0"/>
              <a:t>12.15	Welcome &amp; </a:t>
            </a:r>
            <a:r>
              <a:rPr lang="de-CH" sz="2177" dirty="0" err="1"/>
              <a:t>Introduction</a:t>
            </a:r>
            <a:r>
              <a:rPr lang="de-CH" sz="2177" dirty="0"/>
              <a:t> </a:t>
            </a:r>
            <a:r>
              <a:rPr lang="de-CH" sz="2177" dirty="0" err="1"/>
              <a:t>of</a:t>
            </a:r>
            <a:r>
              <a:rPr lang="de-CH" sz="2177" dirty="0"/>
              <a:t> </a:t>
            </a:r>
            <a:r>
              <a:rPr lang="de-CH" sz="2177" dirty="0" err="1"/>
              <a:t>participants</a:t>
            </a:r>
            <a:endParaRPr lang="de-CH" sz="2177" dirty="0"/>
          </a:p>
          <a:p>
            <a:r>
              <a:rPr lang="de-CH" sz="2177" dirty="0"/>
              <a:t>12.22	</a:t>
            </a:r>
            <a:r>
              <a:rPr lang="de-CH" sz="2177" dirty="0" err="1"/>
              <a:t>Introduction</a:t>
            </a:r>
            <a:r>
              <a:rPr lang="de-CH" sz="2177" dirty="0"/>
              <a:t> </a:t>
            </a:r>
            <a:r>
              <a:rPr lang="de-CH" sz="2177" dirty="0" err="1"/>
              <a:t>by</a:t>
            </a:r>
            <a:r>
              <a:rPr lang="de-CH" sz="2177" dirty="0"/>
              <a:t> Sibylle Studer</a:t>
            </a:r>
          </a:p>
          <a:p>
            <a:r>
              <a:rPr lang="de-CH" sz="2177" dirty="0"/>
              <a:t>12.30	</a:t>
            </a:r>
            <a:r>
              <a:rPr lang="de-CH" sz="2177" dirty="0" err="1"/>
              <a:t>Presentation</a:t>
            </a:r>
            <a:r>
              <a:rPr lang="de-CH" sz="2177" dirty="0"/>
              <a:t> </a:t>
            </a:r>
            <a:r>
              <a:rPr lang="de-CH" sz="2177" dirty="0" err="1"/>
              <a:t>by</a:t>
            </a:r>
            <a:r>
              <a:rPr lang="de-CH" sz="2177" dirty="0"/>
              <a:t> </a:t>
            </a:r>
            <a:r>
              <a:rPr lang="de-CH" sz="2177" dirty="0" err="1"/>
              <a:t>Nelius</a:t>
            </a:r>
            <a:r>
              <a:rPr lang="de-CH" sz="2177" dirty="0"/>
              <a:t> </a:t>
            </a:r>
            <a:r>
              <a:rPr lang="de-CH" sz="2177" dirty="0" err="1"/>
              <a:t>Boshoff</a:t>
            </a:r>
            <a:r>
              <a:rPr lang="de-CH" sz="2177" dirty="0"/>
              <a:t> &amp; </a:t>
            </a:r>
            <a:r>
              <a:rPr lang="de-CH" sz="2177" dirty="0" err="1"/>
              <a:t>Questions</a:t>
            </a:r>
            <a:r>
              <a:rPr lang="de-CH" sz="2177" dirty="0"/>
              <a:t> </a:t>
            </a:r>
            <a:r>
              <a:rPr lang="de-CH" sz="2177" dirty="0" err="1"/>
              <a:t>of</a:t>
            </a:r>
            <a:r>
              <a:rPr lang="de-CH" sz="2177" dirty="0"/>
              <a:t> </a:t>
            </a:r>
            <a:r>
              <a:rPr lang="de-CH" sz="2177" dirty="0" err="1"/>
              <a:t>clarification</a:t>
            </a:r>
            <a:endParaRPr lang="de-CH" sz="2177" dirty="0"/>
          </a:p>
          <a:p>
            <a:r>
              <a:rPr lang="de-CH" sz="2177" dirty="0"/>
              <a:t>12.47	</a:t>
            </a:r>
            <a:r>
              <a:rPr lang="de-CH" sz="2177" dirty="0" err="1"/>
              <a:t>Presentation</a:t>
            </a:r>
            <a:r>
              <a:rPr lang="de-CH" sz="2177" dirty="0"/>
              <a:t> </a:t>
            </a:r>
            <a:r>
              <a:rPr lang="de-CH" sz="2177" dirty="0" err="1"/>
              <a:t>by</a:t>
            </a:r>
            <a:r>
              <a:rPr lang="de-CH" sz="2177" dirty="0"/>
              <a:t> David </a:t>
            </a:r>
            <a:r>
              <a:rPr lang="de-CH" sz="2177" dirty="0" err="1"/>
              <a:t>Dooghe</a:t>
            </a:r>
            <a:r>
              <a:rPr lang="de-CH" sz="2177" dirty="0"/>
              <a:t> &amp; </a:t>
            </a:r>
            <a:r>
              <a:rPr lang="de-CH" sz="2177" dirty="0" err="1"/>
              <a:t>Questions</a:t>
            </a:r>
            <a:r>
              <a:rPr lang="de-CH" sz="2177" dirty="0"/>
              <a:t> </a:t>
            </a:r>
            <a:r>
              <a:rPr lang="de-CH" sz="2177" dirty="0" err="1"/>
              <a:t>of</a:t>
            </a:r>
            <a:r>
              <a:rPr lang="de-CH" sz="2177" dirty="0"/>
              <a:t> </a:t>
            </a:r>
            <a:r>
              <a:rPr lang="de-CH" sz="2177" dirty="0" err="1"/>
              <a:t>clarification</a:t>
            </a:r>
            <a:endParaRPr lang="de-CH" sz="2177" dirty="0"/>
          </a:p>
          <a:p>
            <a:r>
              <a:rPr lang="de-CH" sz="2177" dirty="0"/>
              <a:t>13.04	</a:t>
            </a:r>
            <a:r>
              <a:rPr lang="de-CH" sz="2177" dirty="0" err="1"/>
              <a:t>Discussion</a:t>
            </a:r>
            <a:endParaRPr lang="de-CH" sz="2177" dirty="0"/>
          </a:p>
          <a:p>
            <a:r>
              <a:rPr lang="de-CH" sz="2177" dirty="0"/>
              <a:t>13.27	</a:t>
            </a:r>
            <a:r>
              <a:rPr lang="de-CH" sz="2177" dirty="0" err="1"/>
              <a:t>Wrap-up</a:t>
            </a:r>
            <a:endParaRPr lang="de-CH" sz="2177" dirty="0"/>
          </a:p>
          <a:p>
            <a:r>
              <a:rPr lang="de-CH" i="1" dirty="0"/>
              <a:t> 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2033C7-9C4F-584D-B4F1-80A77B09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58" y="6408570"/>
            <a:ext cx="7800152" cy="330964"/>
          </a:xfrm>
        </p:spPr>
        <p:txBody>
          <a:bodyPr/>
          <a:lstStyle/>
          <a:p>
            <a:pPr algn="r" defTabSz="414772"/>
            <a:r>
              <a:rPr lang="en-US" sz="1633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</p:spTree>
    <p:extLst>
      <p:ext uri="{BB962C8B-B14F-4D97-AF65-F5344CB8AC3E}">
        <p14:creationId xmlns:p14="http://schemas.microsoft.com/office/powerpoint/2010/main" val="84766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td-net Strategie 2016ff_en_v4.pdf">
            <a:extLst>
              <a:ext uri="{FF2B5EF4-FFF2-40B4-BE49-F238E27FC236}">
                <a16:creationId xmlns:a16="http://schemas.microsoft.com/office/drawing/2014/main" id="{7E812A18-EBB5-6741-9978-263C1ABE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8" r="-22078"/>
          <a:stretch>
            <a:fillRect/>
          </a:stretch>
        </p:blipFill>
        <p:spPr>
          <a:xfrm>
            <a:off x="-890111" y="487878"/>
            <a:ext cx="13972221" cy="684912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3BD79E5-F451-F84F-8C86-414061E9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for Transdisciplinary Research (td-net)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37BF6A-57E3-9D4B-85D4-34FADDCA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633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A8C980-836D-3A47-AE5F-64516F969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612" y="3511285"/>
            <a:ext cx="1762699" cy="10829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ACB2BB-853F-2F42-A68C-6B43D7D1D7B4}"/>
              </a:ext>
            </a:extLst>
          </p:cNvPr>
          <p:cNvSpPr txBox="1"/>
          <p:nvPr/>
        </p:nvSpPr>
        <p:spPr>
          <a:xfrm>
            <a:off x="1688977" y="4594251"/>
            <a:ext cx="2102368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en-GB" sz="1088" b="1" dirty="0">
                <a:solidFill>
                  <a:srgbClr val="E95057"/>
                </a:solidFill>
                <a:latin typeface="Avenir Next Condensed Demi Bold" panose="020B0506020202020204" pitchFamily="34" charset="0"/>
              </a:rPr>
              <a:t>www.transdisciplinarity.ch/toolbox</a:t>
            </a:r>
          </a:p>
        </p:txBody>
      </p:sp>
    </p:spTree>
    <p:extLst>
      <p:ext uri="{BB962C8B-B14F-4D97-AF65-F5344CB8AC3E}">
        <p14:creationId xmlns:p14="http://schemas.microsoft.com/office/powerpoint/2010/main" val="219248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BC39B1-7494-BA4E-993A-0B6E22DB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633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D09D8D-345D-2141-B1A2-53AAF02F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 I: Outcome Spaces Framework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6A95F15-AB62-B34D-AFC3-6D62C4496F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475E7D3-D777-644E-98DF-EC94208A0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45" y="1142982"/>
            <a:ext cx="5527314" cy="487136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9024518-2551-344F-965A-4CD67378B10D}"/>
              </a:ext>
            </a:extLst>
          </p:cNvPr>
          <p:cNvSpPr txBox="1"/>
          <p:nvPr/>
        </p:nvSpPr>
        <p:spPr>
          <a:xfrm>
            <a:off x="9237552" y="5619970"/>
            <a:ext cx="1684885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de-DE" sz="1271" dirty="0">
                <a:solidFill>
                  <a:srgbClr val="5A616A"/>
                </a:solidFill>
                <a:latin typeface="Avenir Next Condensed" panose="020B0506020202020204" pitchFamily="34" charset="0"/>
              </a:rPr>
              <a:t>Source: </a:t>
            </a:r>
            <a:r>
              <a:rPr lang="de-DE" sz="1271" dirty="0">
                <a:solidFill>
                  <a:srgbClr val="5A616A"/>
                </a:solidFill>
                <a:latin typeface="Avenir Next Condensed" panose="020B0506020202020204" pitchFamily="34" charset="0"/>
                <a:hlinkClick r:id="rId4"/>
              </a:rPr>
              <a:t>bit.ly/2KqRFE8</a:t>
            </a:r>
            <a:endParaRPr lang="de-DE" sz="1271" dirty="0">
              <a:solidFill>
                <a:srgbClr val="5A616A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2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EE6C2A3-6B09-2F49-AB32-AC615A93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633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47A7767-91FF-B84B-9A82-AD01A740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 II: Theory of Change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497CE7-742F-584C-A9DD-44C77E9BC2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543BE04-01DD-EA4B-A60A-41ACB9EC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3" b="2878"/>
          <a:stretch/>
        </p:blipFill>
        <p:spPr>
          <a:xfrm>
            <a:off x="2409633" y="1163900"/>
            <a:ext cx="7838666" cy="50462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06CB1D4-22A8-6047-B77D-852C98B3CF64}"/>
              </a:ext>
            </a:extLst>
          </p:cNvPr>
          <p:cNvSpPr txBox="1"/>
          <p:nvPr/>
        </p:nvSpPr>
        <p:spPr>
          <a:xfrm>
            <a:off x="9237554" y="5619970"/>
            <a:ext cx="1685911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de-DE" sz="1271" dirty="0">
                <a:solidFill>
                  <a:srgbClr val="5A616A"/>
                </a:solidFill>
                <a:latin typeface="Avenir Next Condensed" panose="020B0506020202020204" pitchFamily="34" charset="0"/>
              </a:rPr>
              <a:t>Source: </a:t>
            </a:r>
            <a:r>
              <a:rPr lang="en-GB" sz="1271" dirty="0">
                <a:solidFill>
                  <a:srgbClr val="5A616A"/>
                </a:solidFill>
                <a:latin typeface="Avenir Next Condensed" panose="020B0506020202020204" pitchFamily="34" charset="0"/>
                <a:hlinkClick r:id="rId4"/>
              </a:rPr>
              <a:t>bit.ly/2tFp6JQ</a:t>
            </a:r>
            <a:r>
              <a:rPr lang="de-CH" sz="1271" dirty="0">
                <a:solidFill>
                  <a:srgbClr val="5A616A"/>
                </a:solidFill>
                <a:latin typeface="Avenir Next Condensed" panose="020B0506020202020204" pitchFamily="34" charset="0"/>
              </a:rPr>
              <a:t> </a:t>
            </a:r>
            <a:endParaRPr lang="de-DE" sz="1271" dirty="0">
              <a:solidFill>
                <a:srgbClr val="5A616A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2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3878ECA-F0B1-3549-B924-1AD3152D1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181" y="4474272"/>
            <a:ext cx="4507401" cy="447011"/>
          </a:xfrm>
        </p:spPr>
        <p:txBody>
          <a:bodyPr/>
          <a:lstStyle/>
          <a:p>
            <a:r>
              <a:rPr lang="de-CH" sz="2177" dirty="0" err="1"/>
              <a:t>Nelius</a:t>
            </a:r>
            <a:r>
              <a:rPr lang="de-CH" sz="2177" dirty="0"/>
              <a:t> </a:t>
            </a:r>
            <a:r>
              <a:rPr lang="de-CH" sz="2177" dirty="0" err="1"/>
              <a:t>Boshoff</a:t>
            </a:r>
            <a:r>
              <a:rPr lang="de-CH" sz="2177" dirty="0"/>
              <a:t> </a:t>
            </a:r>
            <a:endParaRPr lang="de-CH" sz="2177" b="0" dirty="0"/>
          </a:p>
          <a:p>
            <a:pPr>
              <a:lnSpc>
                <a:spcPct val="100000"/>
              </a:lnSpc>
            </a:pPr>
            <a:r>
              <a:rPr lang="de-CH" sz="2177" b="0" dirty="0"/>
              <a:t>Chairperson at </a:t>
            </a:r>
            <a:r>
              <a:rPr lang="de-CH" sz="2177" b="0" dirty="0" err="1"/>
              <a:t>Centre</a:t>
            </a:r>
            <a:r>
              <a:rPr lang="de-CH" sz="2177" b="0" dirty="0"/>
              <a:t> </a:t>
            </a:r>
            <a:r>
              <a:rPr lang="de-CH" sz="2177" b="0" dirty="0" err="1"/>
              <a:t>for</a:t>
            </a:r>
            <a:r>
              <a:rPr lang="de-CH" sz="2177" b="0" dirty="0"/>
              <a:t> Research on Evaluation </a:t>
            </a:r>
            <a:r>
              <a:rPr lang="de-CH" sz="2177" b="0" dirty="0" err="1"/>
              <a:t>of</a:t>
            </a:r>
            <a:r>
              <a:rPr lang="de-CH" sz="2177" b="0" dirty="0"/>
              <a:t> Science </a:t>
            </a:r>
            <a:r>
              <a:rPr lang="de-CH" sz="2177" b="0" dirty="0" err="1"/>
              <a:t>and</a:t>
            </a:r>
            <a:r>
              <a:rPr lang="de-CH" sz="2177" b="0" dirty="0"/>
              <a:t> Technology, </a:t>
            </a:r>
            <a:br>
              <a:rPr lang="de-CH" sz="2177" b="0" dirty="0"/>
            </a:br>
            <a:r>
              <a:rPr lang="de-CH" sz="2177" b="0" dirty="0"/>
              <a:t>South </a:t>
            </a:r>
            <a:r>
              <a:rPr lang="de-CH" sz="2177" b="0" dirty="0" err="1"/>
              <a:t>Africa</a:t>
            </a:r>
            <a:r>
              <a:rPr lang="de-CH" sz="2177" b="0" dirty="0"/>
              <a:t> </a:t>
            </a:r>
          </a:p>
          <a:p>
            <a:endParaRPr lang="en-GB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EF474C5-D6F9-F749-B18B-2522F33FB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8419" y="1630816"/>
            <a:ext cx="3548660" cy="263827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6DAFE2-C0B9-774A-BBD3-D2645A009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7205" y="4474272"/>
            <a:ext cx="4798335" cy="447011"/>
          </a:xfrm>
        </p:spPr>
        <p:txBody>
          <a:bodyPr/>
          <a:lstStyle/>
          <a:p>
            <a:r>
              <a:rPr lang="en-GB" sz="2177" dirty="0"/>
              <a:t>David </a:t>
            </a:r>
            <a:r>
              <a:rPr lang="en-GB" sz="2177" dirty="0" err="1"/>
              <a:t>Dooghe</a:t>
            </a:r>
            <a:endParaRPr lang="en-GB" sz="2177" b="0" dirty="0"/>
          </a:p>
          <a:p>
            <a:pPr>
              <a:lnSpc>
                <a:spcPct val="100000"/>
              </a:lnSpc>
            </a:pPr>
            <a:r>
              <a:rPr lang="en-GB" sz="2177" b="0" dirty="0"/>
              <a:t>Strategic Advisor &amp; Researcher, Environmental Planning Strategy &amp; Policy, TNO, Netherlands</a:t>
            </a:r>
          </a:p>
          <a:p>
            <a:endParaRPr lang="en-GB" sz="2177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15A547D4-F18C-6940-B2BA-70074453F6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55622" y="1630817"/>
            <a:ext cx="3548660" cy="2638271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4DFC35E-084B-2742-9BC6-56108077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Speakers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B02E49C-E100-B444-829F-F4783163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14772"/>
            <a:r>
              <a:rPr lang="en-US" sz="1633" dirty="0">
                <a:solidFill>
                  <a:srgbClr val="5A616A"/>
                </a:solidFill>
              </a:rPr>
              <a:t>td-net · Impact of Science Conference · zoom · 24.6.21</a:t>
            </a:r>
          </a:p>
        </p:txBody>
      </p:sp>
    </p:spTree>
    <p:extLst>
      <p:ext uri="{BB962C8B-B14F-4D97-AF65-F5344CB8AC3E}">
        <p14:creationId xmlns:p14="http://schemas.microsoft.com/office/powerpoint/2010/main" val="20757787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a+ 2020">
      <a:dk1>
        <a:srgbClr val="5A616A"/>
      </a:dk1>
      <a:lt1>
        <a:srgbClr val="FFFFFF"/>
      </a:lt1>
      <a:dk2>
        <a:srgbClr val="E95057"/>
      </a:dk2>
      <a:lt2>
        <a:srgbClr val="E7E6E6"/>
      </a:lt2>
      <a:accent1>
        <a:srgbClr val="B9192D"/>
      </a:accent1>
      <a:accent2>
        <a:srgbClr val="EF8600"/>
      </a:accent2>
      <a:accent3>
        <a:srgbClr val="FCC41D"/>
      </a:accent3>
      <a:accent4>
        <a:srgbClr val="7C134C"/>
      </a:accent4>
      <a:accent5>
        <a:srgbClr val="BF6578"/>
      </a:accent5>
      <a:accent6>
        <a:srgbClr val="F9C6C0"/>
      </a:accent6>
      <a:hlink>
        <a:srgbClr val="EA5159"/>
      </a:hlink>
      <a:folHlink>
        <a:srgbClr val="BA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+_PP_E" id="{D1DF7A75-515D-C946-B7ED-F6C4C8078DB2}" vid="{56DFE06B-F246-2249-8F12-1A1FBEC9D46F}"/>
    </a:ext>
  </a:extLst>
</a:theme>
</file>

<file path=ppt/theme/theme3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2E2D60"/>
      </a:dk2>
      <a:lt2>
        <a:srgbClr val="C0C1BF"/>
      </a:lt2>
      <a:accent1>
        <a:srgbClr val="68B133"/>
      </a:accent1>
      <a:accent2>
        <a:srgbClr val="C0C1BF"/>
      </a:accent2>
      <a:accent3>
        <a:srgbClr val="2E2D60"/>
      </a:accent3>
      <a:accent4>
        <a:srgbClr val="CD1732"/>
      </a:accent4>
      <a:accent5>
        <a:srgbClr val="EEA32F"/>
      </a:accent5>
      <a:accent6>
        <a:srgbClr val="515353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Assessment Beyond Bibliometrics</Template>
  <TotalTime>38</TotalTime>
  <Words>2365</Words>
  <Application>Microsoft Office PowerPoint</Application>
  <PresentationFormat>Breedbeeld</PresentationFormat>
  <Paragraphs>346</Paragraphs>
  <Slides>44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44</vt:i4>
      </vt:variant>
    </vt:vector>
  </HeadingPairs>
  <TitlesOfParts>
    <vt:vector size="65" baseType="lpstr">
      <vt:lpstr>Arial</vt:lpstr>
      <vt:lpstr>Arial Narrow</vt:lpstr>
      <vt:lpstr>Avenir Next Condensed</vt:lpstr>
      <vt:lpstr>Avenir Next Condensed Demi Bold</vt:lpstr>
      <vt:lpstr>Calibri</vt:lpstr>
      <vt:lpstr>Calibri Light</vt:lpstr>
      <vt:lpstr>CharisSIL</vt:lpstr>
      <vt:lpstr>Courier New</vt:lpstr>
      <vt:lpstr>Garamond</vt:lpstr>
      <vt:lpstr>Gill Sans MT</vt:lpstr>
      <vt:lpstr>Lucida Grande</vt:lpstr>
      <vt:lpstr>LucidaGrande</vt:lpstr>
      <vt:lpstr>Menlo-Regular</vt:lpstr>
      <vt:lpstr>Symbol</vt:lpstr>
      <vt:lpstr>Times New Roman</vt:lpstr>
      <vt:lpstr>Trebuchet MS</vt:lpstr>
      <vt:lpstr>Wingdings</vt:lpstr>
      <vt:lpstr>Kantoorthema</vt:lpstr>
      <vt:lpstr>1_Benutzerdefiniertes Design</vt:lpstr>
      <vt:lpstr>Office Theme</vt:lpstr>
      <vt:lpstr>1_Office Theme</vt:lpstr>
      <vt:lpstr>PowerPoint-presentatie</vt:lpstr>
      <vt:lpstr>PowerPoint-presentatie</vt:lpstr>
      <vt:lpstr>PowerPoint-presentatie</vt:lpstr>
      <vt:lpstr>PowerPoint-presentatie</vt:lpstr>
      <vt:lpstr>Methods &amp; Tools for Impact Mapping </vt:lpstr>
      <vt:lpstr>Network for Transdisciplinary Research (td-net)</vt:lpstr>
      <vt:lpstr>Tool I: Outcome Spaces Framework</vt:lpstr>
      <vt:lpstr>Tool II: Theory of Change</vt:lpstr>
      <vt:lpstr>Speakers</vt:lpstr>
      <vt:lpstr>PowerPoint-presentatie</vt:lpstr>
      <vt:lpstr>Shared experiences: OSF</vt:lpstr>
      <vt:lpstr>Shared experience: Theory of change</vt:lpstr>
      <vt:lpstr>PowerPoint-presentatie</vt:lpstr>
      <vt:lpstr>Reflections on impact-oriented monitoring from a productive interaction perspective</vt:lpstr>
      <vt:lpstr>Contents of presentation</vt:lpstr>
      <vt:lpstr>Linear model of research impact</vt:lpstr>
      <vt:lpstr>Co-production model of research impact</vt:lpstr>
      <vt:lpstr>Interaction model of research impact</vt:lpstr>
      <vt:lpstr>The ‘productive interaction’ approach to research impact (SIAMPI) links up especially with models 2 and 3</vt:lpstr>
      <vt:lpstr>Productive interactions and impact</vt:lpstr>
      <vt:lpstr>Productive interactions and impact A more realistic picture …</vt:lpstr>
      <vt:lpstr>Implications of productive interactions approach for impact-oriented monitoring (IOM) of research projects</vt:lpstr>
      <vt:lpstr>Desired impact</vt:lpstr>
      <vt:lpstr>Interactions set 1</vt:lpstr>
      <vt:lpstr>Interactions set 2</vt:lpstr>
      <vt:lpstr>Thank you</vt:lpstr>
      <vt:lpstr>PowerPoint-presentatie</vt:lpstr>
      <vt:lpstr>PowerPoint-presentatie</vt:lpstr>
      <vt:lpstr>INDEX</vt:lpstr>
      <vt:lpstr>TNO?</vt:lpstr>
      <vt:lpstr>‘INNOVATION FOR LIFE’</vt:lpstr>
      <vt:lpstr>WE DO THIS BY TAKING A  MULTIDISCIPLINARY APPROACH</vt:lpstr>
      <vt:lpstr>PowerPoint-presentatie</vt:lpstr>
      <vt:lpstr>HOW CITIES CAN FLEXIBLY  EXPLOIT THE FUTURE</vt:lpstr>
      <vt:lpstr>SOCIETAL IMPACT  WHEEL</vt:lpstr>
      <vt:lpstr>BUILDING THE SOCIETAL IMPACT WHEEL BASED ON SIAMPI STEPS</vt:lpstr>
      <vt:lpstr>WHAT? CATEGORIES AND FACTORS</vt:lpstr>
      <vt:lpstr>DRAFTING THE QUESTIONS SOURCES</vt:lpstr>
      <vt:lpstr>WHY? USE</vt:lpstr>
      <vt:lpstr>HOW? MEASURING</vt:lpstr>
      <vt:lpstr>WHEN? TESTING ON PROJECTS, IN OUR AND OTHER TEAMS</vt:lpstr>
      <vt:lpstr>REFLECTIONS PRODUCT AND PROCESS</vt:lpstr>
      <vt:lpstr>THANK YOU FOR YOUR TIME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Youssef Ramadan</cp:lastModifiedBy>
  <cp:revision>3</cp:revision>
  <dcterms:created xsi:type="dcterms:W3CDTF">2021-06-29T14:27:19Z</dcterms:created>
  <dcterms:modified xsi:type="dcterms:W3CDTF">2021-06-29T15:05:47Z</dcterms:modified>
</cp:coreProperties>
</file>